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61" r:id="rId9"/>
    <p:sldId id="271" r:id="rId10"/>
    <p:sldId id="262" r:id="rId11"/>
    <p:sldId id="274" r:id="rId12"/>
    <p:sldId id="263" r:id="rId13"/>
    <p:sldId id="264" r:id="rId14"/>
    <p:sldId id="266" r:id="rId15"/>
    <p:sldId id="268" r:id="rId16"/>
    <p:sldId id="273" r:id="rId17"/>
    <p:sldId id="267" r:id="rId18"/>
    <p:sldId id="272" r:id="rId19"/>
    <p:sldId id="265" r:id="rId2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8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097B-F316-472F-996A-5D7D6E21A1CD}" type="datetimeFigureOut">
              <a:rPr lang="he-IL" smtClean="0"/>
              <a:t>כ"ח/שבט/תשפ"א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00BB-BE12-43BC-B19C-C381EED0E72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1084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097B-F316-472F-996A-5D7D6E21A1CD}" type="datetimeFigureOut">
              <a:rPr lang="he-IL" smtClean="0"/>
              <a:t>כ"ח/שבט/תשפ"א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00BB-BE12-43BC-B19C-C381EED0E72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3545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097B-F316-472F-996A-5D7D6E21A1CD}" type="datetimeFigureOut">
              <a:rPr lang="he-IL" smtClean="0"/>
              <a:t>כ"ח/שבט/תשפ"א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00BB-BE12-43BC-B19C-C381EED0E72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140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097B-F316-472F-996A-5D7D6E21A1CD}" type="datetimeFigureOut">
              <a:rPr lang="he-IL" smtClean="0"/>
              <a:t>כ"ח/שבט/תשפ"א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00BB-BE12-43BC-B19C-C381EED0E72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2772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097B-F316-472F-996A-5D7D6E21A1CD}" type="datetimeFigureOut">
              <a:rPr lang="he-IL" smtClean="0"/>
              <a:t>כ"ח/שבט/תשפ"א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00BB-BE12-43BC-B19C-C381EED0E72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6407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097B-F316-472F-996A-5D7D6E21A1CD}" type="datetimeFigureOut">
              <a:rPr lang="he-IL" smtClean="0"/>
              <a:t>כ"ח/שבט/תשפ"א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00BB-BE12-43BC-B19C-C381EED0E72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4637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097B-F316-472F-996A-5D7D6E21A1CD}" type="datetimeFigureOut">
              <a:rPr lang="he-IL" smtClean="0"/>
              <a:t>כ"ח/שבט/תשפ"א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00BB-BE12-43BC-B19C-C381EED0E72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072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097B-F316-472F-996A-5D7D6E21A1CD}" type="datetimeFigureOut">
              <a:rPr lang="he-IL" smtClean="0"/>
              <a:t>כ"ח/שבט/תשפ"א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00BB-BE12-43BC-B19C-C381EED0E72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36342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097B-F316-472F-996A-5D7D6E21A1CD}" type="datetimeFigureOut">
              <a:rPr lang="he-IL" smtClean="0"/>
              <a:t>כ"ח/שבט/תשפ"א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00BB-BE12-43BC-B19C-C381EED0E72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275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097B-F316-472F-996A-5D7D6E21A1CD}" type="datetimeFigureOut">
              <a:rPr lang="he-IL" smtClean="0"/>
              <a:t>כ"ח/שבט/תשפ"א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00BB-BE12-43BC-B19C-C381EED0E72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90571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2097B-F316-472F-996A-5D7D6E21A1CD}" type="datetimeFigureOut">
              <a:rPr lang="he-IL" smtClean="0"/>
              <a:t>כ"ח/שבט/תשפ"א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600BB-BE12-43BC-B19C-C381EED0E72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8357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2097B-F316-472F-996A-5D7D6E21A1CD}" type="datetimeFigureOut">
              <a:rPr lang="he-IL" smtClean="0"/>
              <a:t>כ"ח/שבט/תשפ"א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600BB-BE12-43BC-B19C-C381EED0E72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6513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video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2880"/>
            <a:ext cx="11740896" cy="65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/>
          <p:cNvGrpSpPr/>
          <p:nvPr/>
        </p:nvGrpSpPr>
        <p:grpSpPr>
          <a:xfrm>
            <a:off x="932688" y="0"/>
            <a:ext cx="10494264" cy="6858000"/>
            <a:chOff x="932688" y="0"/>
            <a:chExt cx="10494264" cy="6858000"/>
          </a:xfrm>
        </p:grpSpPr>
        <p:pic>
          <p:nvPicPr>
            <p:cNvPr id="4" name="תמונה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88" y="0"/>
              <a:ext cx="10494264" cy="6858000"/>
            </a:xfrm>
            <a:prstGeom prst="rect">
              <a:avLst/>
            </a:prstGeom>
          </p:spPr>
        </p:pic>
        <p:sp>
          <p:nvSpPr>
            <p:cNvPr id="3" name="מלבן 2"/>
            <p:cNvSpPr/>
            <p:nvPr/>
          </p:nvSpPr>
          <p:spPr>
            <a:xfrm>
              <a:off x="932688" y="254000"/>
              <a:ext cx="741680" cy="49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03528" y="1341120"/>
            <a:ext cx="582168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b="1" dirty="0" smtClean="0">
                <a:latin typeface="Maiandra GD" panose="020E0502030308020204" pitchFamily="34" charset="0"/>
              </a:rPr>
              <a:t>Exploring &amp; visualizing the Data</a:t>
            </a:r>
            <a:endParaRPr lang="he-IL" sz="2800" b="1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59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/>
          <p:cNvGrpSpPr/>
          <p:nvPr/>
        </p:nvGrpSpPr>
        <p:grpSpPr>
          <a:xfrm>
            <a:off x="932688" y="0"/>
            <a:ext cx="10494264" cy="6858000"/>
            <a:chOff x="932688" y="0"/>
            <a:chExt cx="10494264" cy="6858000"/>
          </a:xfrm>
        </p:grpSpPr>
        <p:pic>
          <p:nvPicPr>
            <p:cNvPr id="4" name="תמונה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688" y="0"/>
              <a:ext cx="10494264" cy="6858000"/>
            </a:xfrm>
            <a:prstGeom prst="rect">
              <a:avLst/>
            </a:prstGeom>
          </p:spPr>
        </p:pic>
        <p:sp>
          <p:nvSpPr>
            <p:cNvPr id="3" name="מלבן 2"/>
            <p:cNvSpPr/>
            <p:nvPr/>
          </p:nvSpPr>
          <p:spPr>
            <a:xfrm>
              <a:off x="932688" y="254000"/>
              <a:ext cx="741680" cy="49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03528" y="1341120"/>
            <a:ext cx="582168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b="1" dirty="0" smtClean="0">
                <a:latin typeface="Maiandra GD" panose="020E0502030308020204" pitchFamily="34" charset="0"/>
              </a:rPr>
              <a:t>Exploring &amp; visualizing the Data</a:t>
            </a:r>
            <a:endParaRPr lang="he-IL" sz="2800" b="1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66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/>
          <p:cNvGrpSpPr/>
          <p:nvPr/>
        </p:nvGrpSpPr>
        <p:grpSpPr>
          <a:xfrm>
            <a:off x="621792" y="0"/>
            <a:ext cx="11426952" cy="6858000"/>
            <a:chOff x="621792" y="0"/>
            <a:chExt cx="11426952" cy="6858000"/>
          </a:xfrm>
        </p:grpSpPr>
        <p:pic>
          <p:nvPicPr>
            <p:cNvPr id="4" name="תמונה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92" y="0"/>
              <a:ext cx="11426952" cy="6858000"/>
            </a:xfrm>
            <a:prstGeom prst="rect">
              <a:avLst/>
            </a:prstGeom>
          </p:spPr>
        </p:pic>
        <p:sp>
          <p:nvSpPr>
            <p:cNvPr id="3" name="מלבן 2"/>
            <p:cNvSpPr/>
            <p:nvPr/>
          </p:nvSpPr>
          <p:spPr>
            <a:xfrm>
              <a:off x="621792" y="223520"/>
              <a:ext cx="741680" cy="49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85113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/>
          <p:cNvGrpSpPr/>
          <p:nvPr/>
        </p:nvGrpSpPr>
        <p:grpSpPr>
          <a:xfrm>
            <a:off x="356616" y="164592"/>
            <a:ext cx="11692128" cy="6858000"/>
            <a:chOff x="356616" y="164592"/>
            <a:chExt cx="11692128" cy="6858000"/>
          </a:xfrm>
        </p:grpSpPr>
        <p:pic>
          <p:nvPicPr>
            <p:cNvPr id="4" name="תמונה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616" y="164592"/>
              <a:ext cx="11692128" cy="6858000"/>
            </a:xfrm>
            <a:prstGeom prst="rect">
              <a:avLst/>
            </a:prstGeom>
          </p:spPr>
        </p:pic>
        <p:sp>
          <p:nvSpPr>
            <p:cNvPr id="3" name="מלבן 2"/>
            <p:cNvSpPr/>
            <p:nvPr/>
          </p:nvSpPr>
          <p:spPr>
            <a:xfrm>
              <a:off x="508000" y="254000"/>
              <a:ext cx="741680" cy="49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391419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73" y="82296"/>
            <a:ext cx="9144000" cy="6858000"/>
          </a:xfrm>
          <a:prstGeom prst="rect">
            <a:avLst/>
          </a:prstGeom>
        </p:spPr>
      </p:pic>
      <p:sp>
        <p:nvSpPr>
          <p:cNvPr id="6" name="AutoShape 2" descr="data:image/png;base64,iVBORw0KGgoAAAANSUhEUgAABMMAAAMKCAYAAACIqYPJAAAgAElEQVR4XuzdC5SdZXkv8HfPTOaWZHIhwQDBBKQcDQZvrfSix2VPBalKe9BaBVRUtCKVS0vRupBCtZTVapBWLkareEGp9Eq1cERb1OOpCigpgpeIhCSYkIQQcpuZzGWf9Y37G3YikJ2Q9yPZz2/WmgWazfvN//c8a6/s//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+WxT+b/72MWpRgZRHW/O9tSCESAQL7WGDX55Xm17KP9byidN/HA3AcgXYSUIa10zRlIUCAAAECBAg8NQLNxVdHSqmzUYYV/16+gB1vFGHFC9SxlFLz//ai9amZm6sSOBAEyueQ4p/Fc0r5Xf7vIkP5fFL8s3h+KZ5Tin8vvjy/HAhT9jMSqFhAGVYxuMsRIECAAAECBNpMoHyhWpZgRRE2JaXUVZRiy5Yte/nMmTMP+9rXvnbLG9/4xvtTSqO7fJcvXL1gbbPFEIfAPhBofn4pnlMmn1uWLFlyyKtf/epXbNu2bcOiRYtubJRgzc8vu5bu++DHcQQBAu0ioAxrl0nKQYAAAQIECBCoXqD5hWrxIrX47hkcHPy3np6eY2q12rTmH6ler4+OjY1tWLt27dLDDz/8ipTScFMxVt7ZUX0KVyRAYH8UKO/8Kgr2ogjruffee9+0YMGCP+7o6HharVYrnm8mv+r1+vYdO3b8eMmSJae+973vfSCltKPx/KJw3x+n62ci8BQLKMOe4gG4PAECBAgQIEDgABVoLsK6ixeqq1evPu/QQw+9oFar9ewu09DQ0O19fX2/nVIaanrRqhDbHZw/JxBDoCzCihKseH7p3b59+w19fX0vaSH+6IMPPnjNvHnz/qzx/DLS9NZJd6C2AOghBCIIKMMiTFlGAgQIECBAgMC+Fyj+Hlm+JbJ4oXpjX1/fi/bkMsWdHLfccsurTjjhhNua7hLzwfp7guixBNpPoCzaJ4qwCy+88JBLLrnkto6Ojhl7EnV4eHhZb2/vb6aUBlNKzYXYnhzjsQQItKmAMqxNBysWAQIECBAgQCCjQPNdG70PPvjghQcffPD5u17vK7dtSvesGEwPPTKSnrWwPy1a2JeOPWrqTg8bHR1dO2XKlGc3XrAWb2sq39KU8cd3NAEC+7FAc9HePzw8/O3u7u5nNP+8d9+3Pf1gxWD6wYrtaVpfZ1p0RH968XMGUn9v8dGFj35t2rTpU7NmzTqnUbYXhZi7T/fjwfvRCFQpoAyrUtu1CBAgQIAAAQLtIVC+WO05/fTT537iE5/4cfPn93zzvzen91+7Ov14ZXFDxs5fZ548L/3JKYft9H9u2bLlXwYGBk5vekuTu8PaY0+kILCnAuVdYROfP7h+/foPzZkz54zmQ678xzXpQ5//2S+cO//g7nTh6Yen4184c/LP6vV6/Ytf/OJLTzrppDsahVj5ofp7+nN5PAECbSagDGuzgYpDgAABAgQIEMgs0PxitXd4ePib3d3dx5TX/M87Hklv/cufPOGP8PJfnZWuOv/InR7zmc985lfe+MY33tP4/DB3h2UeouMJ7KcC5V2nxeeETRsfH19bq9Umb/f606vvT3//1Q1P+KMvOfuI9Lv/c/bkY8bGxlZ2dXU9t+nuU2X7fjp8PxaBKgWUYVVquxYBAgQIECBA4MAXaH6x2l+v19c0fotkGh4ZTyf+0T1pxZril0Q+8df73/b0dOoJcycftGHDhmvmzp17QePuMHdv7A7QnxNoT4Hi+aX4rLDeFStWnLtgwYI/L2P+2zc3pnMuv2+3qWdN70o3X74ozZ05+csm67Va7Wkppa2Nst1bJXer6AEE2l9AGdb+M5aQAAECBAgQILAvBcq3SHZfccUVzzr77LNvLw//wlc3pPdcfX9L13rGYb3plismbyhLg4ODt/X397+s6a2SxQtWXwQIxBIo7gIrWqzezZs3f3769OknlvF//30/Srf9oOizdv91wWmHpXf87rzJB37nO9957XHHHXdTU9nut0runtEjCLS1gDKsrccrHAECBAgQIEBgnwuUZVhx58Z5zXduXPx3q9Knb1rX8gW//9nnTX7g9dbBsbFzP7p6VVd3X72zu6deS7WUav6q2jKmBxJoA4F6fTzVR3bUduwYrP3lm+bNnzuzu7hLbOJr8RvuTNsGi5tGd//1qt+Yna4474jJB+5y5+loSkkZtntGjyDQ1gL+htHW4xWOAAECBAgQILDPBcoyrO/hhx/+8MyZM99SXuGMv/xJ+o87Hmn5gjcvWZSOfnrfxON3jI6ns65anbq6+1JHV3dShrXM6IEE2kagKMPGR3ek0ZGhdPkZh078psjia8OmkfTCM/675ZzPO3pq+sdLnzn5+C1btnxpYGDg9Y07w5RhLUt6IIH2FVCGte9sJSNAgAABAgQI5BCYvDPs7rvvPmXRokUfLS+y5PqfpY/8Q/ERYrv/6u3uSPd87nmTD9y8bXTzuz7y40/2TJ85MqVr6nits6Oe0uTnZu/+QI8gQOCAF6iPjdbGRgc7hrY+0vXXb1946tyZPZMfLPgb77grrdmwo6WMp7xsbvrAHzx98rFr1qz5wKGHHvpXjQ/R9ws6WlL0IALtLaAMa+/5SkeAAAECBAgQ2NcC5Qfo9xS/7a1erz9YXuCm/3o4nfWhn7Z0vV3v3Ni2bdst06ZN+z2fGdYSnwcRaFeBogEvbgfr27hx41WzZs06tQz6tst+kr56e2t3nr7/7U9Ppx7/6C/ouO6661502mmn3ZlSKn67hzKsXbdHLgJ7IKAM2wMsDyVAgAABAgQIECg+zGvilq3iQ677x8fHV9Vqtf7SpSjDilJsd1//cOkz0/OPnjr5sAceeOD98+fP/2tvY9qdnD8n0NYCj3vn6b0PDE38ttrRsSf+uK9fXzw9ffbPjm5GGq3VasWn6W/32yTbeneEI7BHAsqwPeLyYAIECBAgQIAAgUYZVnywde+mTZs+OWPGjJNLlbUbR9JbL12efrBi8HGh/uh1h6Y/fM0hk39er9e3dXR0LPBi1W4RCC9Qlu3dxd1ho6Ojyzs7O2eXKsUv6Ch+UcfjfT19Xk9aesEzJj+LsHjctm3b/nPatGn/212n4XcLAIGdBJRhFoIAAQIECBAgQGBPBcq7NyZesI6MjNzV1dX1aLuVUvqLT61On/vy+jQ4PD559qKF/enCN89Pv3rM9J2ud999951/5JFHfqzxFqaRxm9689ve9nQqHk+gPQTKt0r23n777a96wQtecF1zrLvu3Z7+/JOr0h0/3Dr5f0/pqqXXvPSgdOHph6e+nkc/a3B8fHxTZ2dncZvYtsZdYd4i2R47IgWBJy2gDHvShA4gQIAAAQIECIQTKP4OWXwXd4f13HzzzcedcMIJX278fzthLF89NPGb4BYd0Z9mTP35b4Zr/hocHPxGf3//7zTu2ig+HbtozxRh4VZKYAKTAs1vxe7bvHnztdOnTz9pV59tg2PpnhWDE79x8lkLf/5baXf9uuuuu9587LHH/pOi3XYRILCrgDLMThAgQIAAAQIECOyNQPML1u6VK1e+a/78+RfWarXeVg8bHBz8Tn9//4m7FGGP3krW6kEeR4BAuwkUt3cV38Xdp71bt269YerUqb/Zash6vT66bt26v503b94lTUWYor1VQI8jEEBAGRZgyCISIECAAAECBDIJ7FSIFS9ah4aGbunp6Tn2ia5Xr9eHVq5ceenChQuvbPocn/LtS+4KyzQsxxI4gATKu0/LQqznRz/60alHHXXUpR0dHTu/z3qXUCMjIz9+97vf/YrLL798faMIG/UbJA+gyftRCVQkoAyrCNplCBAgQIAAAQJtKlAWYsVbJovfMDll+fLlpxxyyCEndXd3/49U61zQ1dmRdoyMbR8f2/Gj4eHh786aNes9jc/vKT4frPgu79hQhLXpkohFYC8Emgux4vmluEtsyvr16/9i2rRpz+/onPLMrq6O6ePjKY2Pjf1sZGT4hw899ND/WbBgwccbzyvFc0tRhHl+2Qt8/wmBdhdQhrX7hOUjQIAAAQIECOQXKAux8oOviw8Hm/g+48P3ramnWs/2rRv/9PMXPv+axh0axV1gxXfxQrUowMrv/D+pKxAgcCAJlIVY+Us7iueVohjreN1F33zt1NmHLS3C/NcX37fgnq985pGm8qsswcq3XSvaD6Sp+1kJVCCgDKsA2SUIECBAgAABAgEEml+0li9ca++4et3DxdsnR4e3n//xcxd+pHGXxq53anihGmBBRCTwJASan18mPk/szUt+8rqe3unXplot3f2d6w/+xifP3tz0dkgl+5PA9p8SiCCgDIswZRkJECBAgAABAtUJlH+/nPjnO5du3JZSrXd0dPS8pe+c+zeNH6Msv5Rg1c3FlQgc6AI7Pbe848oHX98xpfuzRaj1G++decN7fnlL02+i9dxyoE/bz08gs4AyLDOw4wkQIECAAAECgQVqZ33ske3FnWH1+vi5V7191hWBLUQnQGAfCpz50Y2ndHR0XlccuWlw3Yzrzv6l4s4wXwQIEGhJQBnWEpMHESBAgAABAgQI7I3AWR/fPFiUYaleP+fKt80o7wzbm6P8NwQIEJgUeOfHHnl9rVb7XPF/DNaGBz7x1rnFnWG+CBAg0JKAMqwlJg8iQIAAAQIECBDYGwFl2N6o+W8IENidgDJsd0L+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+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+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+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+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+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+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+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+LMWlICBAgQIECAQOUCyrDKyV2QQAgBZViIMQtJIJuAMiwbrYMJECBAgAABAgSUYXaAAIEcAsqwHKrOJBBHQBkWZ9aSEiBAgAABAgQqF1CGVU7uggRCCCjDQoxZSALZBJRh2WgdTIAAAQIECBAgoAyzAwQI5BBQhuVQdSaBOALKsDizlpQAAQIECBAgUIVA+ffLiX++82ObtqWUetPY2LlXveOgv00p1Rs/RPnPKn4m1yBAoD0EJp9fzvzo+tfVOqZcV8Ra/9BPZt7wnl/e4vmlPYYsBYEqBJRhVSi7BgECBAgQIECg/QWaS7Di3zuK7zOvXr+pnlLv2I7hP/7YOfPLMqwowpq/219HQgIEnoxA8Zyy0/dbPvzT13f3TP9UcegPv/dPc29d+gePpJTGm55bij9Suj8Zdf8tgTYWUIa18XBFI0CAAAECBAhUJFC+SC0KsM6m744z/ub+tSnVeke2b373p97z7GtSSmNN38UL1+Lbi9aKBuUyBA4wgfL16kS53nhuKf7ZdepffPc1fdPn/F2R57YvXzp/2Rev2fwYzy9l6X6AxfbjEiCQW0AZllvY+QQIECBAgACB9hYo7wIrSrCulNKU448/fmDp0qWnz549+9cHx3pO6O3uqA0OjazqHN9288qVK7/6ghe84JaU0kjje/Qx7uZobzHpCBBoRaC5ZC+eWyaeX7797W+/ZOHChS+rdU8/vnvKlKOGR+qppzZ069atm79x/fXXX3/++ec/0PTcUpTv5d1irVzTYwgQCCKgDAsyaDEJECBAgAABAhkEyiKseJHaXXxv3LjxylmzZr228Zamx7zk2NjYquuvv/71p5122vdTSjsaL1x3fXtThh/XkQQIHCACzUXYlOK55bzzzpt72WWX/Xt3d/cvPVGGLVu2fGlgYOD0lNJw4/mluXA/QOL7MQkQyC2gDMst7HwCBAgQIECAQHsKlC9WJ16o3njjjc858cQTP9/V1TW/xbjjGzduvPaggw46P6U01CjEirs4fMZPi4AeRqCNBYrnl+Ju0+L5pWft2rUXHXzwwe+q1WpF8b7br7GxsfV33HHH24877rivKsR2y+UBBEIKKMNCjl1oAgQIECBAgMCTFig/v6cnpdQ3Pj6+slar9T7WqVsHx9K0vuJ17S9+Pfzww9fNnj37rMZdHMVbJ72l6UmPxgEEDmiB8o7TiSJs3bp1F8+dO/fcx0q0fXg89fcUT0WP+TV6zTXXvPDMM89c3lSI+QyxA3o1/PAE9p2AMmzfWTqJAAECBAgQIBBFoHyxWrw1sm9oaOjWnp6exc3hb/iPDemG/3go3bNie9o+NJ6OOLQ3LX5Gf7rozYen2QM73dxRv+WWW15+/PHH/1fjDrHyM36iWMpJgMDOApNF+8UXXzz/oosuuqv5jrDB4fH0gWtXpdt/sDUtXz2UeqZ0pEVH9KVXvWh2Ov23D97ppB07dtzX09PzKyml7Y1CTNlu2wgQmBBQhlkEAgQIECBAgACBPRUoX6z2rlmz5n3z5s37k+YDzvnwfenf/u/GxzzzoBldE4VY8cK1/BobG1vT1dX17JTSoBesezoKjyfQVgLNd4X1Dw8Pf7u7u/uoMuFXb38kvf+Tq9LKB4uPA/vFr//1yzPSkrOPSNP7H70TtfF27HMaZXv5+WFthSYMAQJ7LqAM23Mz/wUBAgQIECBAILLATi9Wx8bGftrR0TGjBPnAtavTJ7744BP6DEztTDcvWZTmHVTcWPbzr/vvv/+ChQsXXt10d5jPDou8ZbJHFSg/K6zne9/73m8/97nP/UIJUbwl8sTz7kmr1j12EVY+7jUvPSj91VkLJ/3q9fpQR0fHYY27w7wVO+pmyU1gFwFlmJUgQIAAAQIECBDYE4GyDCs+K2xqvV4vmq+Jv1Pe+t1H0lsu/UlLZ534a7PSlX985ORjt2zZ8q8DAwNvatwd5u6NlhQ9iEDbCZR3nfatX7/+g3PmzHlbmfC919yfrv/KhpYCX37OEel3Xvzo3aeXXHLJsy6++OKVjTtP/aKOlhQ9iEB7CyjD2nu+0hEgQIAAAQIE9rVAeedG7x133PGK5z//+deXF7jqn9amD37ugZauN3NaV/rutc95tAzbNrz2HR/83p/2zTp4R2/f9NFaR7c7w1qS9CAC7SNQH99RGxrc0jW0ZcOUD5+1+KI5M/smG/PfOvvu9NOfFb94dvdfb3nl09KFpz/6i20bd55e0yjblWG7J/QIAm0voAxr+xELSIAAAQIECBDYpwJlGdb30EMPfXD27NlvL09/15Kfpi/9v4dbvtitVz47Pf1pxQ1mKQ2PjKc/vHp16uruSx1d3alW3GxW81fVljE9kEAbCNTr42l8dCSNjgymD731kDTQ//NftlH8Rtpj33Bnywl/7dnT03UXHz35+C1bttw4MDBwWtPnhinbW9b0QALtKeBvGO05V6kIECBAgAABArkEJsuwXT88/91X3Z+K3yLZ6tdtf/ecVHygfvG1bWgsnbv0AWVYq3geR6ANBZrLsMveNC8dNDBlImW9ntLRv//dNDbeWof1W78yMy199zMmhR5++OHPzp49+53KsDZcGpEI7KWAMmwv4fxnBAgQIECAAIGgApNvk7zpppuOe/nLX/6V0uFT/74uXfKJVS2xHDa3O33j6sWTj90+NHzPS3/nwlfOOeqFg3PmLx6ZOvOQ8ZYO8iACBNpGYNumNR0bVt81ZdOKZT03Xf/e6wam9/9GGe6kC36Qvv/T7S1lPfv3Dknn/v6hk4/9/ve/f8bixYv/3i/oaInPgwiEEFCGhRizkAQIECBAgACBfSZQfoB+8asgp9Xr9TUppc7i9BVrhtOJf3TPxFsed/d15snz0p+cUvyCt59/Ne7cOKvpM312f8juLuLPCRA40ATKD9DvXbNmzYXz5s27oAyw9F8fTJd9ZnVLef7lsmemY4+aOvnYWq12cHEDavGO7JRS8dzS2i1mLV3NgwgQOBAFlGEH4tT8zAQIECBAgACBp06g+Ptj8V28f6l/dHR0WWdn5+Hlj3Pdl9en9y0tfmnb438956ip6Z8ve+ZOD7jzzjtf+7znPe/fGy9WfcD1UzdfVybwVAqUd552f/rTn170hje84bbmH+b0DyxPX79z8xP+fEXJXpTt5df4+PjGzs7OoxpF+4gy7Kkcr2sT2H8ElGH7zyz8JAQIECBAgACBA0WgvHuj51vf+tYJxx133D80/+Cf/NK69IFrV018zs+uX8Vn+RS/5a384Pziz4eGhm7v6+s73ovVA2X8fk4C2QTKsr2487Rn69atN0ydOvVl5dUeemQ0vf/aVenGb2x8zB/g/FMOS+9sKsKKBy1fvvzso48++tqmt0i66zTb+BxM4MARUIYdOLPykxIgQIAAAQIE9heB8q2Sxd1hfZs2bfr4jBkzTm7+4ZavGpz4zZL3rBhMDz0ykhYt7E/POqIvnfKyuTtlGB8f397Z2XnELm9h8mJ1f5m0n4NA9QKTd4ellKaOjo7+sLOzc3bzj1H8oo677xtM99y3PU3r70yLFvalomh/7i89+tbI4vGDg4O39vf3F89Ngykld4VVP0tXJLDfCijD9tvR+MEIECBAgAABAvu1QPML1r4dO3bcMWXKlAV78hPX6/W0YsWK84888siPNd4eOeotTHsi6LEE2lKg+a3Y3cuWLXvF4sWLr6vVasUdqS1/jY2Nrevq6lrUKMJ2NJ5bFO0tC3oggfYWUIa193ylI0CAAAECBAjkEihfsBYfnl+8pal38+bNn5o+fforWrlg8UL1W9/61tte9KIX3ZpSKl6oumujFTiPIRBDoPnu0+4vfOELx5x88sl/3/z5hE/EMDg4+LX+/v5XN0r24vmlKNqLN2774PwY+yMlgd0KKMN2S+QBBAgQIECAAAECjyPQXIgVb5nsWbZs2auOOeaYD3Z2du78fshHDxjdsmXLzQMDA29uvFAtSjBFmBUjQGBXgbIQ62oU7t2bNm3624GBgVfXarWigP+Fr/Hx8YfvvffeS44++uhPN91tqgizWwQI/IKAMsxSECBAgAABAgQIPBmBshAr3sJUvGgtSrHin1133XXXSYcddthLuru7D960adN3vv71r990yimn/LhRfhUvUIvv4jdHFm9dcsfGk5mC/5ZAewqUhVhxB+rE80rxHPORj3xkwStf+cpXzJkz59dGR0c3rV279hsvfvGL/3n9+vXlXaZFwd78tmvPL+25H1IR2GsBZdhe0/kPCRAgQIAAAQIEGgJlIdb8wrUox4rv8s+KF6NF8VX8syi/mkswL1StEgECjyfQXLgXpVj5vFL8e/Fn5fNH+Zyy63OL5xe7RYDALwgowywFAQIECBAgQIDAvhJoLsWKM8v/XZ5ffmZP82f3eKG6r/SdQ6B9BcrXrY/1HFOkLp9HHus5pn1VJCNAYK8FlGF7Tec/JECAAAECBAgQeByBXf+O2Xz3RvMLV4AECBDYU4Hm55ddn1s8v+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/9uxYwIAAAAGQf1bG0QijH0SIECAAAECBAgcBcSw4+s2EyBAgAABAgQIECBAgAABAgSmAmLY9HizCRAgQIAAAQIECBAgQIAAAQJHATHs+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+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/bTIAAAQIECBAgQIAAAQIECBCYCohh0+PNJkCAAAECBAgQIECAAAECBAgcBcSw4+s2EyBAgAABAgQIECBAgAABAgSmAmLY9HizCRAgQIAAAQIECBAgQIAAAQJHATHs+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+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/bTIAAAQIECBAgQIAAAQIECBCYCohh0+PNJkCAAAECBAgQIECAAAECBAgcBcSw4+s2EyBAgAABAgQIECBAgAABAgSmAmLY9HizCRAgQIAAAQIECBAgQIAAAQJHATHs+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+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/bTIAAAQIECBAgQIAAAQIECBCYCohh0+PNJkCAAAECBAgQIECAAAECBAgcBcSw4+s2EyBAgAABAgQIECBAgAABAgSmAmLY9HizCRAgQIAAAQIECBAgQIAAAQJHATHs+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+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/bTIAAAQIECBAgQIAAAQIECBCYCohh0+PNJkCAAAECBAgQIECAAAECBAgcBcSw4+s2EyBAgAABAgQIECBAgAABAgSmAmLY9HizCRAgQIAAAQIECBAgQIAAAQJHATHs+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+bjMBAgQIECBAgAABAgQIECBAYCoghk2PN5sAAQIECBAgQIAAAQIECBAgcBQQw46v20yAAAECBAgQIECAAAECBAgQmAqIYdPjzSZAgAABAgQIECBAgAABAgQIHAXEsOPrNhMgQIAAAQIECBAgQIAAAQIEpgJi2PR4swkQIECAAAECBAgQIECAAAECRwEx7Pi6zQQIECBAgAABAgQIECBAgACBqUCyK8j72cit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graphicFrame>
        <p:nvGraphicFramePr>
          <p:cNvPr id="4" name="טבלה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180119"/>
              </p:ext>
            </p:extLst>
          </p:nvPr>
        </p:nvGraphicFramePr>
        <p:xfrm>
          <a:off x="950972" y="1399032"/>
          <a:ext cx="10490202" cy="48920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165578"/>
                <a:gridCol w="1165578"/>
                <a:gridCol w="1165578"/>
                <a:gridCol w="1165578"/>
                <a:gridCol w="1165578"/>
                <a:gridCol w="1165578"/>
                <a:gridCol w="1165578"/>
                <a:gridCol w="1165578"/>
                <a:gridCol w="1165578"/>
              </a:tblGrid>
              <a:tr h="425279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Cluster 7</a:t>
                      </a:r>
                      <a:endParaRPr kumimoji="0" lang="he-IL" sz="11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DD79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Cluster 6</a:t>
                      </a:r>
                      <a:endParaRPr kumimoji="0" lang="he-IL" sz="11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DD79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Cluster 5</a:t>
                      </a:r>
                      <a:endParaRPr kumimoji="0" lang="he-IL" sz="11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DD79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Cluster 4</a:t>
                      </a:r>
                      <a:endParaRPr kumimoji="0" lang="he-IL" sz="11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rtl="1"/>
                      <a:endParaRPr lang="he-IL" dirty="0"/>
                    </a:p>
                  </a:txBody>
                  <a:tcPr>
                    <a:solidFill>
                      <a:srgbClr val="DD79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Cluster 3</a:t>
                      </a:r>
                      <a:endParaRPr kumimoji="0" lang="he-IL" sz="11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rtl="1"/>
                      <a:endParaRPr lang="he-IL" dirty="0"/>
                    </a:p>
                  </a:txBody>
                  <a:tcPr>
                    <a:solidFill>
                      <a:srgbClr val="DD79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Cluster 2</a:t>
                      </a:r>
                      <a:endParaRPr kumimoji="0" lang="he-IL" sz="11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DD79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Cluster 1</a:t>
                      </a:r>
                      <a:endParaRPr kumimoji="0" lang="he-IL" sz="11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rtl="1"/>
                      <a:endParaRPr lang="he-IL" dirty="0"/>
                    </a:p>
                  </a:txBody>
                  <a:tcPr>
                    <a:solidFill>
                      <a:srgbClr val="DD79C8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100" dirty="0" smtClean="0"/>
                        <a:t>Cluster</a:t>
                      </a:r>
                      <a:r>
                        <a:rPr lang="en-US" sz="1100" baseline="0" dirty="0" smtClean="0"/>
                        <a:t> 0</a:t>
                      </a:r>
                      <a:endParaRPr lang="he-IL" sz="1100" dirty="0"/>
                    </a:p>
                  </a:txBody>
                  <a:tcPr>
                    <a:solidFill>
                      <a:srgbClr val="DD79C8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solidFill>
                      <a:srgbClr val="DD79C8"/>
                    </a:solidFill>
                  </a:tcPr>
                </a:tc>
              </a:tr>
              <a:tr h="340223">
                <a:tc>
                  <a:txBody>
                    <a:bodyPr/>
                    <a:lstStyle/>
                    <a:p>
                      <a:pPr algn="ctr" rtl="1"/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53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125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261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102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400" b="0" dirty="0" smtClean="0">
                          <a:solidFill>
                            <a:schemeClr val="tx1"/>
                          </a:solidFill>
                        </a:rPr>
                        <a:t>104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400" b="0" dirty="0" smtClean="0">
                          <a:solidFill>
                            <a:schemeClr val="tx1"/>
                          </a:solidFill>
                        </a:rPr>
                        <a:t>216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68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14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679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100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Number</a:t>
                      </a:r>
                      <a:r>
                        <a:rPr lang="en-US" sz="1100" b="1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of locations</a:t>
                      </a:r>
                      <a:endParaRPr lang="he-IL" sz="1100" b="1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</a:tr>
              <a:tr h="680446">
                <a:tc>
                  <a:txBody>
                    <a:bodyPr/>
                    <a:lstStyle/>
                    <a:p>
                      <a:pPr algn="ctr" rtl="0"/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42.901839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/>
                      </a:r>
                      <a:b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75.451651-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19.690474-</a:t>
                      </a:r>
                      <a: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</a:t>
                      </a:r>
                      <a:br>
                        <a:rPr lang="en-US" sz="1400" b="0" i="0" u="none" strike="noStrike" cap="none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29.756632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30.223338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</a:t>
                      </a:r>
                      <a:b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82.134699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/>
                      </a:r>
                      <a:b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39.803252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</a:t>
                      </a:r>
                      <a:b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123.978676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/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29.315328-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</a:t>
                      </a:r>
                      <a:b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143.127625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sz="14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39.069659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</a:t>
                      </a:r>
                      <a:b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112.783420-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48.719148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11.227510</a:t>
                      </a:r>
                      <a:endParaRPr lang="he-IL" dirty="0">
                        <a:effectLst/>
                      </a:endParaRPr>
                    </a:p>
                  </a:txBody>
                  <a:tcPr anchor="ctr"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he-IL" sz="1400" dirty="0" smtClean="0">
                          <a:effectLst/>
                        </a:rPr>
                        <a:t>48.719148</a:t>
                      </a:r>
                      <a:r>
                        <a:rPr lang="en-US" sz="1400" dirty="0" smtClean="0">
                          <a:effectLst/>
                        </a:rPr>
                        <a:t>,</a:t>
                      </a: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11.227510</a:t>
                      </a:r>
                      <a:endParaRPr lang="he-IL" sz="1400" dirty="0">
                        <a:effectLst/>
                      </a:endParaRPr>
                    </a:p>
                  </a:txBody>
                  <a:tcPr anchor="ctr"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5B9BD5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Average coordinates</a:t>
                      </a:r>
                    </a:p>
                  </a:txBody>
                  <a:tcPr>
                    <a:solidFill>
                      <a:srgbClr val="F7EBF4"/>
                    </a:solidFill>
                  </a:tcPr>
                </a:tc>
              </a:tr>
              <a:tr h="583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19.639860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</a:t>
                      </a:r>
                      <a:b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94.661670-</a:t>
                      </a:r>
                      <a:endParaRPr lang="he-IL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72.000000-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</a:t>
                      </a:r>
                      <a:b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0.083330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4.650000-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</a:t>
                      </a:r>
                      <a:b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45.083330</a:t>
                      </a:r>
                      <a:endParaRPr lang="he-IL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16.262780</a:t>
                      </a:r>
                      <a:r>
                        <a:rPr lang="en-US" sz="14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</a:t>
                      </a:r>
                      <a:br>
                        <a:rPr lang="en-US" sz="14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en-US" sz="14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101.270000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/>
                      </a:r>
                      <a:b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75.283330-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</a:t>
                      </a:r>
                      <a:b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107.731640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16.883330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</a:t>
                      </a:r>
                      <a:b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166.854170-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14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7.495260</a:t>
                      </a:r>
                      <a:r>
                        <a:rPr lang="en-US" sz="14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/>
                      </a:r>
                      <a:br>
                        <a:rPr lang="en-US" sz="14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he-IL" sz="14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14.492780-</a:t>
                      </a:r>
                      <a:r>
                        <a:rPr lang="en-US" sz="14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,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14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7.495260</a:t>
                      </a:r>
                      <a:r>
                        <a:rPr lang="en-US" sz="14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</a:t>
                      </a:r>
                      <a:br>
                        <a:rPr lang="en-US" sz="14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he-IL" sz="14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14.492780</a:t>
                      </a:r>
                      <a:r>
                        <a:rPr lang="he-IL" sz="900" b="0" i="0" u="none" strike="noStrike" cap="none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5B9BD5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Min Coordinates</a:t>
                      </a:r>
                    </a:p>
                  </a:txBody>
                  <a:tcPr>
                    <a:solidFill>
                      <a:srgbClr val="F0D2EB"/>
                    </a:solidFill>
                  </a:tcPr>
                </a:tc>
              </a:tr>
              <a:tr h="680446">
                <a:tc>
                  <a:txBody>
                    <a:bodyPr/>
                    <a:lstStyle/>
                    <a:p>
                      <a:pPr algn="ctr" rtl="0"/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67.399170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</a:t>
                      </a:r>
                      <a:b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44.152500-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14.000000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/>
                      </a:r>
                      <a:b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72.500000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e-IL" sz="1400" dirty="0" smtClean="0">
                          <a:effectLst/>
                        </a:rPr>
                        <a:t>66.916670</a:t>
                      </a:r>
                      <a:r>
                        <a:rPr lang="en-US" sz="1400" dirty="0" smtClean="0">
                          <a:effectLst/>
                        </a:rPr>
                        <a:t>,</a:t>
                      </a:r>
                      <a:br>
                        <a:rPr lang="en-US" sz="1400" dirty="0" smtClean="0">
                          <a:effectLst/>
                        </a:rPr>
                      </a:b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107.200000</a:t>
                      </a:r>
                      <a:endParaRPr lang="he-IL" sz="1400" dirty="0">
                        <a:effectLst/>
                      </a:endParaRPr>
                    </a:p>
                  </a:txBody>
                  <a:tcPr anchor="ctr"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70.880000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</a:t>
                      </a:r>
                      <a:b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164.733330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2.330250-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</a:t>
                      </a:r>
                      <a:b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179.958330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he-IL" sz="1400" dirty="0" smtClean="0">
                          <a:effectLst/>
                        </a:rPr>
                        <a:t>67.061940</a:t>
                      </a:r>
                      <a:r>
                        <a:rPr lang="en-US" sz="1400" dirty="0" smtClean="0">
                          <a:effectLst/>
                        </a:rPr>
                        <a:t>,</a:t>
                      </a:r>
                      <a:br>
                        <a:rPr lang="en-US" sz="1400" dirty="0" smtClean="0">
                          <a:effectLst/>
                        </a:rPr>
                      </a:b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93.736110-</a:t>
                      </a:r>
                      <a:endParaRPr lang="he-IL" sz="1400" dirty="0">
                        <a:effectLst/>
                      </a:endParaRPr>
                    </a:p>
                  </a:txBody>
                  <a:tcPr anchor="ctr"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/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79.799840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</a:t>
                      </a:r>
                      <a:b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51.061020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79.799840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,</a:t>
                      </a:r>
                      <a:b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he-IL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51.061020</a:t>
                      </a:r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5B9BD5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Max Coordinates</a:t>
                      </a:r>
                    </a:p>
                    <a:p>
                      <a:pPr rtl="1"/>
                      <a:endParaRPr lang="he-IL" dirty="0"/>
                    </a:p>
                  </a:txBody>
                  <a:tcPr>
                    <a:solidFill>
                      <a:srgbClr val="F7EBF4"/>
                    </a:solidFill>
                  </a:tcPr>
                </a:tc>
              </a:tr>
              <a:tr h="899161">
                <a:tc>
                  <a:txBody>
                    <a:bodyPr/>
                    <a:lstStyle/>
                    <a:p>
                      <a:pPr algn="ctr" rtl="1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br>
                        <a:rPr lang="en-US" sz="14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9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Dfb</a:t>
                      </a:r>
                      <a:r>
                        <a:rPr lang="en-US" sz="9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: Warm-summer humid continental climate</a:t>
                      </a:r>
                      <a:endParaRPr lang="he-IL" sz="9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br>
                        <a:rPr lang="en-US" sz="14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0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BSh</a:t>
                      </a:r>
                      <a:r>
                        <a:rPr lang="en-US" sz="10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: Hot semi-arid (steppe) climate</a:t>
                      </a:r>
                      <a:endParaRPr lang="he-IL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sz="1400" b="1" dirty="0" smtClean="0">
                          <a:effectLst/>
                        </a:rPr>
                        <a:t/>
                      </a:r>
                      <a:br>
                        <a:rPr lang="en-US" sz="1400" b="1" dirty="0" smtClean="0">
                          <a:effectLst/>
                        </a:rPr>
                      </a:br>
                      <a:r>
                        <a:rPr lang="en-US" sz="1000" b="1" dirty="0" err="1" smtClean="0">
                          <a:effectLst/>
                        </a:rPr>
                        <a:t>Cwa</a:t>
                      </a:r>
                      <a:r>
                        <a:rPr lang="en-US" sz="1000" b="1" dirty="0" smtClean="0">
                          <a:effectLst/>
                        </a:rPr>
                        <a:t> : Monsoon-influenced humid subtropical climate</a:t>
                      </a:r>
                    </a:p>
                    <a:p>
                      <a:pPr algn="ctr" rtl="1"/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4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br>
                        <a:rPr lang="en-US" sz="1400" b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0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Cfa</a:t>
                      </a:r>
                      <a:r>
                        <a:rPr lang="en-US" sz="10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: Humid subtropical climate</a:t>
                      </a:r>
                      <a:endParaRPr lang="he-IL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he-IL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Cfb</a:t>
                      </a:r>
                      <a:r>
                        <a:rPr kumimoji="0" 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: Temperate oceanic climate</a:t>
                      </a:r>
                      <a:endParaRPr kumimoji="0" lang="he-IL" sz="10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1400" dirty="0" smtClean="0"/>
                        <a:t>13</a:t>
                      </a:r>
                    </a:p>
                    <a:p>
                      <a:pPr algn="ctr" rtl="1"/>
                      <a:r>
                        <a:rPr lang="en-US" sz="1000" b="1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BSk</a:t>
                      </a:r>
                      <a:r>
                        <a:rPr lang="en-US" sz="1000" b="1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: Cold semi-arid (steppe) climate</a:t>
                      </a:r>
                      <a:endParaRPr lang="he-IL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he-IL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Cfb</a:t>
                      </a:r>
                      <a:r>
                        <a:rPr kumimoji="0" 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: Temperate oceanic climate</a:t>
                      </a:r>
                      <a:endParaRPr kumimoji="0" lang="he-IL" sz="10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he-IL" sz="14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Cfb</a:t>
                      </a:r>
                      <a:r>
                        <a:rPr kumimoji="0" 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: Temperate oceanic climate</a:t>
                      </a:r>
                      <a:endParaRPr kumimoji="0" lang="he-IL" sz="10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 rtl="0"/>
                      <a:endParaRPr lang="he-IL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5B9BD5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Most frequent Climate</a:t>
                      </a:r>
                    </a:p>
                    <a:p>
                      <a:pPr rtl="1"/>
                      <a:endParaRPr lang="he-IL" dirty="0"/>
                    </a:p>
                  </a:txBody>
                  <a:tcPr>
                    <a:solidFill>
                      <a:srgbClr val="F0D2EB"/>
                    </a:solidFill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ctr" rtl="1"/>
                      <a:r>
                        <a:rPr lang="de-DE" sz="1200" dirty="0" smtClean="0"/>
                        <a:t>Ag Al As Au B Ba</a:t>
                      </a:r>
                      <a:endParaRPr lang="he-IL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dirty="0" smtClean="0"/>
                        <a:t>Ag Al As Au B Ba Be</a:t>
                      </a:r>
                      <a:endParaRPr lang="he-IL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de-DE" sz="1200" dirty="0" smtClean="0"/>
                        <a:t>Ag Al As Au B</a:t>
                      </a:r>
                      <a:endParaRPr lang="he-IL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dirty="0" smtClean="0"/>
                        <a:t>Ag Al As Au B Ba Be</a:t>
                      </a:r>
                      <a:endParaRPr lang="he-IL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dirty="0" smtClean="0"/>
                        <a:t>Ag Al As Au B Ba Be Bi</a:t>
                      </a:r>
                      <a:endParaRPr lang="he-IL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dirty="0" smtClean="0"/>
                        <a:t>Ag Al As Au B Ba Be</a:t>
                      </a:r>
                      <a:endParaRPr lang="he-IL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200" dirty="0" smtClean="0"/>
                        <a:t>Ag Al As Au B Ba Be Bi Br C Ca Cd Ce</a:t>
                      </a:r>
                      <a:endParaRPr lang="he-IL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200" dirty="0" smtClean="0"/>
                        <a:t>Ag Al As Au B Ba Be Bi</a:t>
                      </a:r>
                      <a:endParaRPr lang="he-IL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5B9BD5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Most significant minerals</a:t>
                      </a:r>
                    </a:p>
                  </a:txBody>
                  <a:tcPr>
                    <a:solidFill>
                      <a:srgbClr val="F7EBF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31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73" y="82296"/>
            <a:ext cx="9144000" cy="6858000"/>
          </a:xfrm>
          <a:prstGeom prst="rect">
            <a:avLst/>
          </a:prstGeom>
        </p:spPr>
      </p:pic>
      <p:sp>
        <p:nvSpPr>
          <p:cNvPr id="6" name="AutoShape 2" descr="data:image/png;base64,iVBORw0KGgoAAAANSUhEUgAABMMAAAMKCAYAAACIqYPJAAAgAElEQVR4XuzdC5SdZXkv8HfPTOaWZHIhwQDBBKQcDQZvrfSix2VPBalKe9BaBVRUtCKVS0vRupBCtZTVapBWLkareEGp9Eq1cERb1OOpCigpgpeIhCSYkIQQcpuZzGWf9Y37G3YikJ2Q9yPZz2/WmgWazfvN//c8a6/s//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+WxT+b/72MWpRgZRHW/O9tSCESAQL7WGDX55Xm17KP9byidN/HA3AcgXYSUIa10zRlIUCAAAECBAg8NQLNxVdHSqmzUYYV/16+gB1vFGHFC9SxlFLz//ai9amZm6sSOBAEyueQ4p/Fc0r5Xf7vIkP5fFL8s3h+KZ5Tin8vvjy/HAhT9jMSqFhAGVYxuMsRIECAAAECBNpMoHyhWpZgRRE2JaXUVZRiy5Yte/nMmTMP+9rXvnbLG9/4xvtTSqO7fJcvXL1gbbPFEIfAPhBofn4pnlMmn1uWLFlyyKtf/epXbNu2bcOiRYtubJRgzc8vu5bu++DHcQQBAu0ioAxrl0nKQYAAAQIECBCoXqD5hWrxIrX47hkcHPy3np6eY2q12rTmH6ler4+OjY1tWLt27dLDDz/8ipTScFMxVt7ZUX0KVyRAYH8UKO/8Kgr2ogjruffee9+0YMGCP+7o6HharVYrnm8mv+r1+vYdO3b8eMmSJae+973vfSCltKPx/KJw3x+n62ci8BQLKMOe4gG4PAECBAgQIEDgABVoLsK6ixeqq1evPu/QQw+9oFar9ewu09DQ0O19fX2/nVIaanrRqhDbHZw/JxBDoCzCihKseH7p3b59+w19fX0vaSH+6IMPPnjNvHnz/qzx/DLS9NZJd6C2AOghBCIIKMMiTFlGAgQIECBAgMC+Fyj+Hlm+JbJ4oXpjX1/fi/bkMsWdHLfccsurTjjhhNua7hLzwfp7guixBNpPoCzaJ4qwCy+88JBLLrnkto6Ojhl7EnV4eHhZb2/vb6aUBlNKzYXYnhzjsQQItKmAMqxNBysWAQIECBAgQCCjQPNdG70PPvjghQcffPD5u17vK7dtSvesGEwPPTKSnrWwPy1a2JeOPWrqTg8bHR1dO2XKlGc3XrAWb2sq39KU8cd3NAEC+7FAc9HePzw8/O3u7u5nNP+8d9+3Pf1gxWD6wYrtaVpfZ1p0RH968XMGUn9v8dGFj35t2rTpU7NmzTqnUbYXhZi7T/fjwfvRCFQpoAyrUtu1CBAgQIAAAQLtIVC+WO05/fTT537iE5/4cfPn93zzvzen91+7Ov14ZXFDxs5fZ548L/3JKYft9H9u2bLlXwYGBk5vekuTu8PaY0+kILCnAuVdYROfP7h+/foPzZkz54zmQ678xzXpQ5//2S+cO//g7nTh6Yen4184c/LP6vV6/Ytf/OJLTzrppDsahVj5ofp7+nN5PAECbSagDGuzgYpDgAABAgQIEMgs0PxitXd4ePib3d3dx5TX/M87Hklv/cufPOGP8PJfnZWuOv/InR7zmc985lfe+MY33tP4/DB3h2UeouMJ7KcC5V2nxeeETRsfH19bq9Umb/f606vvT3//1Q1P+KMvOfuI9Lv/c/bkY8bGxlZ2dXU9t+nuU2X7fjp8PxaBKgWUYVVquxYBAgQIECBA4MAXaH6x2l+v19c0fotkGh4ZTyf+0T1pxZril0Q+8df73/b0dOoJcycftGHDhmvmzp17QePuMHdv7A7QnxNoT4Hi+aX4rLDeFStWnLtgwYI/L2P+2zc3pnMuv2+3qWdN70o3X74ozZ05+csm67Va7Wkppa2Nst1bJXer6AEE2l9AGdb+M5aQAAECBAgQILAvBcq3SHZfccUVzzr77LNvLw//wlc3pPdcfX9L13rGYb3plismbyhLg4ODt/X397+s6a2SxQtWXwQIxBIo7gIrWqzezZs3f3769OknlvF//30/Srf9oOizdv91wWmHpXf87rzJB37nO9957XHHHXdTU9nut0runtEjCLS1gDKsrccrHAECBAgQIEBgnwuUZVhx58Z5zXduXPx3q9Knb1rX8gW//9nnTX7g9dbBsbFzP7p6VVd3X72zu6deS7WUav6q2jKmBxJoA4F6fTzVR3bUduwYrP3lm+bNnzuzu7hLbOJr8RvuTNsGi5tGd//1qt+Yna4474jJB+5y5+loSkkZtntGjyDQ1gL+htHW4xWOAAECBAgQILDPBcoyrO/hhx/+8MyZM99SXuGMv/xJ+o87Hmn5gjcvWZSOfnrfxON3jI6ns65anbq6+1JHV3dShrXM6IEE2kagKMPGR3ek0ZGhdPkZh078psjia8OmkfTCM/675ZzPO3pq+sdLnzn5+C1btnxpYGDg9Y07w5RhLUt6IIH2FVCGte9sJSNAgAABAgQI5BCYvDPs7rvvPmXRokUfLS+y5PqfpY/8Q/ERYrv/6u3uSPd87nmTD9y8bXTzuz7y40/2TJ85MqVr6nits6Oe0uTnZu/+QI8gQOCAF6iPjdbGRgc7hrY+0vXXb1946tyZPZMfLPgb77grrdmwo6WMp7xsbvrAHzx98rFr1qz5wKGHHvpXjQ/R9ws6WlL0IALtLaAMa+/5SkeAAAECBAgQ2NcC5Qfo9xS/7a1erz9YXuCm/3o4nfWhn7Z0vV3v3Ni2bdst06ZN+z2fGdYSnwcRaFeBogEvbgfr27hx41WzZs06tQz6tst+kr56e2t3nr7/7U9Ppx7/6C/ouO6661502mmn3ZlSKn67hzKsXbdHLgJ7IKAM2wMsDyVAgAABAgQIECg+zGvilq3iQ677x8fHV9Vqtf7SpSjDilJsd1//cOkz0/OPnjr5sAceeOD98+fP/2tvY9qdnD8n0NYCj3vn6b0PDE38ttrRsSf+uK9fXzw9ffbPjm5GGq3VasWn6W/32yTbeneEI7BHAsqwPeLyYAIECBAgQIAAgUYZVnywde+mTZs+OWPGjJNLlbUbR9JbL12efrBi8HGh/uh1h6Y/fM0hk39er9e3dXR0LPBi1W4RCC9Qlu3dxd1ho6Ojyzs7O2eXKsUv6Ch+UcfjfT19Xk9aesEzJj+LsHjctm3b/nPatGn/212n4XcLAIGdBJRhFoIAAQIECBAgQGBPBcq7NyZesI6MjNzV1dX1aLuVUvqLT61On/vy+jQ4PD559qKF/enCN89Pv3rM9J2ud999951/5JFHfqzxFqaRxm9689ve9nQqHk+gPQTKt0r23n777a96wQtecF1zrLvu3Z7+/JOr0h0/3Dr5f0/pqqXXvPSgdOHph6e+nkc/a3B8fHxTZ2dncZvYtsZdYd4i2R47IgWBJy2gDHvShA4gQIAAAQIECIQTKP4OWXwXd4f13HzzzcedcMIJX278fzthLF89NPGb4BYd0Z9mTP35b4Zr/hocHPxGf3//7zTu2ig+HbtozxRh4VZKYAKTAs1vxe7bvHnztdOnTz9pV59tg2PpnhWDE79x8lkLf/5baXf9uuuuu9587LHH/pOi3XYRILCrgDLMThAgQIAAAQIECOyNQPML1u6VK1e+a/78+RfWarXeVg8bHBz8Tn9//4m7FGGP3krW6kEeR4BAuwkUt3cV38Xdp71bt269YerUqb/Zash6vT66bt26v503b94lTUWYor1VQI8jEEBAGRZgyCISIECAAAECBDIJ7FSIFS9ah4aGbunp6Tn2ia5Xr9eHVq5ceenChQuvbPocn/LtS+4KyzQsxxI4gATKu0/LQqznRz/60alHHXXUpR0dHTu/z3qXUCMjIz9+97vf/YrLL798faMIG/UbJA+gyftRCVQkoAyrCNplCBAgQIAAAQJtKlAWYsVbJovfMDll+fLlpxxyyCEndXd3/49U61zQ1dmRdoyMbR8f2/Gj4eHh786aNes9jc/vKT4frPgu79hQhLXpkohFYC8Emgux4vmluEtsyvr16/9i2rRpz+/onPLMrq6O6ePjKY2Pjf1sZGT4hw899ND/WbBgwccbzyvFc0tRhHl+2Qt8/wmBdhdQhrX7hOUjQIAAAQIECOQXKAux8oOviw8Hm/g+48P3ramnWs/2rRv/9PMXPv+axh0axV1gxXfxQrUowMrv/D+pKxAgcCAJlIVY+Us7iueVohjreN1F33zt1NmHLS3C/NcX37fgnq985pGm8qsswcq3XSvaD6Sp+1kJVCCgDKsA2SUIECBAgAABAgEEml+0li9ca++4et3DxdsnR4e3n//xcxd+pHGXxq53anihGmBBRCTwJASan18mPk/szUt+8rqe3unXplot3f2d6w/+xifP3tz0dkgl+5PA9p8SiCCgDIswZRkJECBAgAABAtUJlH+/nPjnO5du3JZSrXd0dPS8pe+c+zeNH6Msv5Rg1c3FlQgc6AI7Pbe848oHX98xpfuzRaj1G++decN7fnlL02+i9dxyoE/bz08gs4AyLDOw4wkQIECAAAECgQVqZ33ske3FnWH1+vi5V7191hWBLUQnQGAfCpz50Y2ndHR0XlccuWlw3Yzrzv6l4s4wXwQIEGhJQBnWEpMHESBAgAABAgQI7I3AWR/fPFiUYaleP+fKt80o7wzbm6P8NwQIEJgUeOfHHnl9rVb7XPF/DNaGBz7x1rnFnWG+CBAg0JKAMqwlJg8iQIAAAQIECBDYGwFl2N6o+W8IENidgDJsd0L+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+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+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+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+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+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+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+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+LMWlICBAgQIECAQOUCyrDKyV2QQAgBZViIMQtJIJuAMiwbrYMJECBAgAABAgSUYXaAAIEcAsqwHKrOJBBHQBkWZ9aSEiBAgAABAgQqF1CGVU7uggRCCCjDQoxZSALZBJRh2WgdTIAAAQIECBAgoAyzAwQI5BBQhuVQdSaBOALKsDizlpQAAQIECBAgUIVA+ffLiX++82ObtqWUetPY2LlXveOgv00p1Rs/RPnPKn4m1yBAoD0EJp9fzvzo+tfVOqZcV8Ra/9BPZt7wnl/e4vmlPYYsBYEqBJRhVSi7BgECBAgQIECg/QWaS7Di3zuK7zOvXr+pnlLv2I7hP/7YOfPLMqwowpq/219HQgIEnoxA8Zyy0/dbPvzT13f3TP9UcegPv/dPc29d+gePpJTGm55bij9Suj8Zdf8tgTYWUIa18XBFI0CAAAECBAhUJFC+SC0KsM6m744z/ub+tSnVeke2b373p97z7GtSSmNN38UL1+Lbi9aKBuUyBA4wgfL16kS53nhuKf7ZdepffPc1fdPn/F2R57YvXzp/2Rev2fwYzy9l6X6AxfbjEiCQW0AZllvY+QQIECBAgACB9hYo7wIrSrCulNKU448/fmDp0qWnz549+9cHx3pO6O3uqA0OjazqHN9288qVK7/6ghe84JaU0kjje/Qx7uZobzHpCBBoRaC5ZC+eWyaeX7797W+/ZOHChS+rdU8/vnvKlKOGR+qppzZ069atm79x/fXXX3/++ec/0PTcUpTv5d1irVzTYwgQCCKgDAsyaDEJECBAgAABAhkEyiKseJHaXXxv3LjxylmzZr228Zamx7zk2NjYquuvv/71p5122vdTSjsaL1x3fXtThh/XkQQIHCACzUXYlOK55bzzzpt72WWX/Xt3d/cvPVGGLVu2fGlgYOD0lNJw4/mluXA/QOL7MQkQyC2gDMst7HwCBAgQIECAQHsKlC9WJ16o3njjjc858cQTP9/V1TW/xbjjGzduvPaggw46P6U01CjEirs4fMZPi4AeRqCNBYrnl+Ju0+L5pWft2rUXHXzwwe+q1WpF8b7br7GxsfV33HHH24877rivKsR2y+UBBEIKKMNCjl1oAgQIECBAgMCTFig/v6cnpdQ3Pj6+slar9T7WqVsHx9K0vuJ17S9+Pfzww9fNnj37rMZdHMVbJ72l6UmPxgEEDmiB8o7TiSJs3bp1F8+dO/fcx0q0fXg89fcUT0WP+TV6zTXXvPDMM89c3lSI+QyxA3o1/PAE9p2AMmzfWTqJAAECBAgQIBBFoHyxWrw1sm9oaOjWnp6exc3hb/iPDemG/3go3bNie9o+NJ6OOLQ3LX5Gf7rozYen2QM73dxRv+WWW15+/PHH/1fjDrHyM36iWMpJgMDOApNF+8UXXzz/oosuuqv5jrDB4fH0gWtXpdt/sDUtXz2UeqZ0pEVH9KVXvWh2Ov23D97ppB07dtzX09PzKyml7Y1CTNlu2wgQmBBQhlkEAgQIECBAgACBPRUoX6z2rlmz5n3z5s37k+YDzvnwfenf/u/GxzzzoBldE4VY8cK1/BobG1vT1dX17JTSoBesezoKjyfQVgLNd4X1Dw8Pf7u7u/uoMuFXb38kvf+Tq9LKB4uPA/vFr//1yzPSkrOPSNP7H70TtfF27HMaZXv5+WFthSYMAQJ7LqAM23Mz/wUBAgQIECBAILLATi9Wx8bGftrR0TGjBPnAtavTJ7744BP6DEztTDcvWZTmHVTcWPbzr/vvv/+ChQsXXt10d5jPDou8ZbJHFSg/K6zne9/73m8/97nP/UIJUbwl8sTz7kmr1j12EVY+7jUvPSj91VkLJ/3q9fpQR0fHYY27w7wVO+pmyU1gFwFlmJUgQIAAAQIECBDYE4GyDCs+K2xqvV4vmq+Jv1Pe+t1H0lsu/UlLZ534a7PSlX985ORjt2zZ8q8DAwNvatwd5u6NlhQ9iEDbCZR3nfatX7/+g3PmzHlbmfC919yfrv/KhpYCX37OEel3Xvzo3aeXXHLJsy6++OKVjTtP/aKOlhQ9iEB7CyjD2nu+0hEgQIAAAQIE9rVAeedG7x133PGK5z//+deXF7jqn9amD37ugZauN3NaV/rutc95tAzbNrz2HR/83p/2zTp4R2/f9NFaR7c7w1qS9CAC7SNQH99RGxrc0jW0ZcOUD5+1+KI5M/smG/PfOvvu9NOfFb94dvdfb3nl09KFpz/6i20bd55e0yjblWG7J/QIAm0voAxr+xELSIAAAQIECBDYpwJlGdb30EMPfXD27NlvL09/15Kfpi/9v4dbvtitVz47Pf1pxQ1mKQ2PjKc/vHp16uruSx1d3alW3GxW81fVljE9kEAbCNTr42l8dCSNjgymD731kDTQ//NftlH8Rtpj33Bnywl/7dnT03UXHz35+C1bttw4MDBwWtPnhinbW9b0QALtKeBvGO05V6kIECBAgAABArkEJsuwXT88/91X3Z+K3yLZ6tdtf/ecVHygfvG1bWgsnbv0AWVYq3geR6ANBZrLsMveNC8dNDBlImW9ntLRv//dNDbeWof1W78yMy199zMmhR5++OHPzp49+53KsDZcGpEI7KWAMmwv4fxnBAgQIECAAIGgApNvk7zpppuOe/nLX/6V0uFT/74uXfKJVS2xHDa3O33j6sWTj90+NHzPS3/nwlfOOeqFg3PmLx6ZOvOQ8ZYO8iACBNpGYNumNR0bVt81ZdOKZT03Xf/e6wam9/9GGe6kC36Qvv/T7S1lPfv3Dknn/v6hk4/9/ve/f8bixYv/3i/oaInPgwiEEFCGhRizkAQIECBAgACBfSZQfoB+8asgp9Xr9TUppc7i9BVrhtOJf3TPxFsed/d15snz0p+cUvyCt59/Ne7cOKvpM312f8juLuLPCRA40ATKD9DvXbNmzYXz5s27oAyw9F8fTJd9ZnVLef7lsmemY4+aOvnYWq12cHEDavGO7JRS8dzS2i1mLV3NgwgQOBAFlGEH4tT8zAQIECBAgACBp06g+Ptj8V28f6l/dHR0WWdn5+Hlj3Pdl9en9y0tfmnb438956ip6Z8ve+ZOD7jzzjtf+7znPe/fGy9WfcD1UzdfVybwVAqUd552f/rTn170hje84bbmH+b0DyxPX79z8xP+fEXJXpTt5df4+PjGzs7OoxpF+4gy7Kkcr2sT2H8ElGH7zyz8JAQIECBAgACBA0WgvHuj51vf+tYJxx133D80/+Cf/NK69IFrV018zs+uX8Vn+RS/5a384Pziz4eGhm7v6+s73ovVA2X8fk4C2QTKsr2487Rn69atN0ydOvVl5dUeemQ0vf/aVenGb2x8zB/g/FMOS+9sKsKKBy1fvvzso48++tqmt0i66zTb+BxM4MARUIYdOLPykxIgQIAAAQIE9heB8q2Sxd1hfZs2bfr4jBkzTm7+4ZavGpz4zZL3rBhMDz0ykhYt7E/POqIvnfKyuTtlGB8f397Z2XnELm9h8mJ1f5m0n4NA9QKTd4ellKaOjo7+sLOzc3bzj1H8oo677xtM99y3PU3r70yLFvalomh/7i89+tbI4vGDg4O39vf3F89Ngykld4VVP0tXJLDfCijD9tvR+MEIECBAgAABAvu1QPML1r4dO3bcMWXKlAV78hPX6/W0YsWK84888siPNd4eOeotTHsi6LEE2lKg+a3Y3cuWLXvF4sWLr6vVasUdqS1/jY2Nrevq6lrUKMJ2NJ5bFO0tC3oggfYWUIa193ylI0CAAAECBAjkEihfsBYfnl+8pal38+bNn5o+fforWrlg8UL1W9/61tte9KIX3ZpSKl6oumujFTiPIRBDoPnu0+4vfOELx5x88sl/3/z5hE/EMDg4+LX+/v5XN0r24vmlKNqLN2774PwY+yMlgd0KKMN2S+QBBAgQIECAAAECjyPQXIgVb5nsWbZs2auOOeaYD3Z2du78fshHDxjdsmXLzQMDA29uvFAtSjBFmBUjQGBXgbIQ62oU7t2bNm3624GBgVfXarWigP+Fr/Hx8YfvvffeS44++uhPN91tqgizWwQI/IKAMsxSECBAgAABAgQIPBmBshAr3sJUvGgtSrHin1133XXXSYcddthLuru7D960adN3vv71r990yimn/LhRfhUvUIvv4jdHFm9dcsfGk5mC/5ZAewqUhVhxB+rE80rxHPORj3xkwStf+cpXzJkz59dGR0c3rV279hsvfvGL/3n9+vXlXaZFwd78tmvPL+25H1IR2GsBZdhe0/kPCRAgQIAAAQIEGgJlIdb8wrUox4rv8s+KF6NF8VX8syi/mkswL1StEgECjyfQXLgXpVj5vFL8e/Fn5fNH+Zyy63OL5xe7RYDALwgowywFAQIECBAgQIDAvhJoLsWKM8v/XZ5ffmZP82f3eKG6r/SdQ6B9BcrXrY/1HFOkLp9HHus5pn1VJCNAYK8FlGF7Tec/JECAAAECBAgQeByBXf+O2Xz3RvMLV4AECBDYU4Hm55ddn1s8v+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/9uxYwIAAAAGQf1bG0QijH0SIECAAAECBAgcBcSw4+s2EyBAgAABAgQIECBAgAABAgSmAmLY9HizCRAgQIAAAQIECBAgQIAAAQJHATHs+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+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/bTIAAAQIECBAgQIAAAQIECBCYCohh0+PNJkCAAAECBAgQIECAAAECBAgcBcSw4+s2EyBAgAABAgQIECBAgAABAgSmAmLY9HizCRAgQIAAAQIECBAgQIAAAQJHATHs+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+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/bTIAAAQIECBAgQIAAAQIECBCYCohh0+PNJkCAAAECBAgQIECAAAECBAgcBcSw4+s2EyBAgAABAgQIECBAgAABAgSmAmLY9HizCRAgQIAAAQIECBAgQIAAAQJHATHs+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+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/bTIAAAQIECBAgQIAAAQIECBCYCohh0+PNJkCAAAECBAgQIECAAAECBAgcBcSw4+s2EyBAgAABAgQIECBAgAABAgSmAmLY9HizCRAgQIAAAQIECBAgQIAAAQJHATHs+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+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/bTIAAAQIECBAgQIAAAQIECBCYCohh0+PNJkCAAAECBAgQIECAAAECBAgcBcSw4+s2EyBAgAABAgQIECBAgAABAgSmAmLY9HizCRAgQIAAAQIECBAgQIAAAQJHATHs+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+bjMBAgQIECBAgAABAgQIECBAYCoghk2PN5sAAQIECBAgQIAAAQIECBAgcBQQw46v20yAAAECBAgQIECAAAECBAgQmAqIYdPjzSZAgAABAgQIECBAgAABAgQIHAXEsOPrNhMgQIAAAQIECBAgQIAAAQIEpgJi2PR4swkQIECAAAECBAgQIECAAAECRwEx7Pi6zQQIECBAgAABAgQIECBAgACBqUCyK8j72citU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graphicFrame>
        <p:nvGraphicFramePr>
          <p:cNvPr id="7" name="טבלה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140698"/>
              </p:ext>
            </p:extLst>
          </p:nvPr>
        </p:nvGraphicFramePr>
        <p:xfrm>
          <a:off x="155575" y="1217073"/>
          <a:ext cx="11822175" cy="551688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488097"/>
                <a:gridCol w="1488097"/>
                <a:gridCol w="1488097"/>
                <a:gridCol w="1478419"/>
                <a:gridCol w="1369614"/>
                <a:gridCol w="1356711"/>
                <a:gridCol w="1747644"/>
                <a:gridCol w="1405496"/>
              </a:tblGrid>
              <a:tr h="306927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Cluster 7</a:t>
                      </a:r>
                      <a:endParaRPr kumimoji="0" lang="he-IL" sz="10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D68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Cluster 6</a:t>
                      </a:r>
                      <a:endParaRPr kumimoji="0" lang="he-IL" sz="10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D68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Cluster 5</a:t>
                      </a:r>
                      <a:endParaRPr kumimoji="0" lang="he-IL" sz="10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D68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Cluster 4</a:t>
                      </a:r>
                      <a:endParaRPr kumimoji="0" lang="he-IL" sz="10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 rtl="1"/>
                      <a:endParaRPr lang="he-IL" sz="1000" dirty="0"/>
                    </a:p>
                  </a:txBody>
                  <a:tcPr>
                    <a:solidFill>
                      <a:srgbClr val="D68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Cluster 3</a:t>
                      </a:r>
                      <a:endParaRPr kumimoji="0" lang="he-IL" sz="10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 rtl="1"/>
                      <a:endParaRPr lang="he-IL" sz="1000" dirty="0"/>
                    </a:p>
                  </a:txBody>
                  <a:tcPr>
                    <a:solidFill>
                      <a:srgbClr val="D68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Cluster 2</a:t>
                      </a:r>
                      <a:endParaRPr kumimoji="0" lang="he-IL" sz="10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rgbClr val="D68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Cluster 1</a:t>
                      </a:r>
                      <a:endParaRPr kumimoji="0" lang="he-IL" sz="10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algn="ctr" rtl="1"/>
                      <a:endParaRPr lang="he-IL" sz="1000" dirty="0"/>
                    </a:p>
                  </a:txBody>
                  <a:tcPr>
                    <a:solidFill>
                      <a:srgbClr val="D688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000" dirty="0" smtClean="0"/>
                        <a:t>Cluster</a:t>
                      </a:r>
                      <a:r>
                        <a:rPr lang="en-US" sz="1000" baseline="0" dirty="0" smtClean="0"/>
                        <a:t> 0</a:t>
                      </a:r>
                      <a:endParaRPr lang="he-IL" sz="1000" dirty="0"/>
                    </a:p>
                  </a:txBody>
                  <a:tcPr>
                    <a:solidFill>
                      <a:srgbClr val="D688E8"/>
                    </a:solidFill>
                  </a:tcPr>
                </a:tc>
              </a:tr>
              <a:tr h="4056800">
                <a:tc>
                  <a:txBody>
                    <a:bodyPr/>
                    <a:lstStyle/>
                    <a:p>
                      <a:pPr algn="l" rtl="1"/>
                      <a:r>
                        <a:rPr lang="en-US" sz="1000" dirty="0" smtClean="0"/>
                        <a:t>Total stones </a:t>
                      </a:r>
                      <a:r>
                        <a:rPr lang="en-US" sz="1000" dirty="0" smtClean="0"/>
                        <a:t>191 Apatite 29 </a:t>
                      </a:r>
                      <a:r>
                        <a:rPr lang="en-US" sz="1000" dirty="0" err="1" smtClean="0"/>
                        <a:t>Sphene</a:t>
                      </a:r>
                      <a:r>
                        <a:rPr lang="en-US" sz="1000" dirty="0" smtClean="0"/>
                        <a:t> 21 </a:t>
                      </a:r>
                      <a:r>
                        <a:rPr lang="en-US" sz="1000" dirty="0" err="1" smtClean="0"/>
                        <a:t>Titanite</a:t>
                      </a:r>
                      <a:r>
                        <a:rPr lang="en-US" sz="1000" dirty="0" smtClean="0"/>
                        <a:t> 21 Zircon 17 </a:t>
                      </a:r>
                      <a:r>
                        <a:rPr lang="en-US" sz="1000" dirty="0" err="1" smtClean="0"/>
                        <a:t>Diopside</a:t>
                      </a:r>
                      <a:r>
                        <a:rPr lang="en-US" sz="1000" dirty="0" smtClean="0"/>
                        <a:t> 17 Serpentine 7 Spinel 5 Azurite 5 </a:t>
                      </a:r>
                      <a:r>
                        <a:rPr lang="en-US" sz="1000" dirty="0" err="1" smtClean="0"/>
                        <a:t>Chrysoberyl</a:t>
                      </a:r>
                      <a:r>
                        <a:rPr lang="en-US" sz="1000" dirty="0" smtClean="0"/>
                        <a:t> 5 Beryl 5 </a:t>
                      </a:r>
                      <a:r>
                        <a:rPr lang="en-US" sz="1000" dirty="0" err="1" smtClean="0"/>
                        <a:t>Rhodonite</a:t>
                      </a:r>
                      <a:r>
                        <a:rPr lang="en-US" sz="1000" dirty="0" smtClean="0"/>
                        <a:t> 5 Topaz 5 </a:t>
                      </a:r>
                      <a:r>
                        <a:rPr lang="en-US" sz="1000" dirty="0" err="1" smtClean="0"/>
                        <a:t>Zoisite</a:t>
                      </a:r>
                      <a:r>
                        <a:rPr lang="en-US" sz="1000" dirty="0" smtClean="0"/>
                        <a:t> 5 </a:t>
                      </a:r>
                      <a:r>
                        <a:rPr lang="en-US" sz="1000" dirty="0" err="1" smtClean="0"/>
                        <a:t>Sodalite</a:t>
                      </a:r>
                      <a:r>
                        <a:rPr lang="en-US" sz="1000" dirty="0" smtClean="0"/>
                        <a:t> 4 Amethyst 4 Opal 3 Quartz 3 </a:t>
                      </a:r>
                      <a:r>
                        <a:rPr lang="en-US" sz="1000" dirty="0" err="1" smtClean="0"/>
                        <a:t>Kyanite</a:t>
                      </a:r>
                      <a:r>
                        <a:rPr lang="en-US" sz="1000" dirty="0" smtClean="0"/>
                        <a:t> 3 Cordierite 3 </a:t>
                      </a:r>
                      <a:r>
                        <a:rPr lang="en-US" sz="1000" dirty="0" err="1" smtClean="0"/>
                        <a:t>Rhodochrosite</a:t>
                      </a:r>
                      <a:r>
                        <a:rPr lang="en-US" sz="1000" dirty="0" smtClean="0"/>
                        <a:t> 3 Scapolite 3 Ruby 2 Smoky 2 </a:t>
                      </a:r>
                      <a:r>
                        <a:rPr lang="en-US" sz="1000" dirty="0" err="1" smtClean="0"/>
                        <a:t>Andalusite</a:t>
                      </a:r>
                      <a:r>
                        <a:rPr lang="en-US" sz="1000" dirty="0" smtClean="0"/>
                        <a:t> 2 Emerald 2 </a:t>
                      </a:r>
                      <a:r>
                        <a:rPr lang="en-US" sz="1000" dirty="0" err="1" smtClean="0"/>
                        <a:t>Lepidolite</a:t>
                      </a:r>
                      <a:r>
                        <a:rPr lang="en-US" sz="1000" dirty="0" smtClean="0"/>
                        <a:t> 2 Sapphire 2 Jade 1 </a:t>
                      </a:r>
                      <a:r>
                        <a:rPr lang="en-US" sz="1000" dirty="0" err="1" smtClean="0"/>
                        <a:t>Spodumene</a:t>
                      </a:r>
                      <a:r>
                        <a:rPr lang="en-US" sz="1000" dirty="0" smtClean="0"/>
                        <a:t> 1 Nephrite 1 </a:t>
                      </a:r>
                      <a:r>
                        <a:rPr lang="en-US" sz="1000" dirty="0" err="1" smtClean="0"/>
                        <a:t>Labradorite</a:t>
                      </a:r>
                      <a:r>
                        <a:rPr lang="en-US" sz="1000" dirty="0" smtClean="0"/>
                        <a:t> 1 Diamond 1 </a:t>
                      </a:r>
                      <a:r>
                        <a:rPr lang="en-US" sz="1000" dirty="0" err="1" smtClean="0"/>
                        <a:t>Variscite</a:t>
                      </a:r>
                      <a:r>
                        <a:rPr lang="en-US" sz="1000" dirty="0" smtClean="0"/>
                        <a:t> 1</a:t>
                      </a:r>
                      <a:endParaRPr lang="he-IL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000" dirty="0" smtClean="0"/>
                        <a:t>Total stones </a:t>
                      </a:r>
                      <a:r>
                        <a:rPr lang="he-IL" sz="1000" dirty="0" smtClean="0"/>
                        <a:t> </a:t>
                      </a:r>
                      <a:r>
                        <a:rPr lang="en-US" sz="1000" dirty="0" smtClean="0"/>
                        <a:t>861 Quartz 92 Smoky 70 </a:t>
                      </a:r>
                      <a:r>
                        <a:rPr lang="en-US" sz="1000" dirty="0" err="1" smtClean="0"/>
                        <a:t>Titanite</a:t>
                      </a:r>
                      <a:r>
                        <a:rPr lang="en-US" sz="1000" dirty="0" smtClean="0"/>
                        <a:t> 68 </a:t>
                      </a:r>
                      <a:r>
                        <a:rPr lang="en-US" sz="1000" dirty="0" err="1" smtClean="0"/>
                        <a:t>Sphene</a:t>
                      </a:r>
                      <a:r>
                        <a:rPr lang="en-US" sz="1000" dirty="0" smtClean="0"/>
                        <a:t> 68 Zircon 58 Apatite 50 Beryl 44 </a:t>
                      </a:r>
                      <a:r>
                        <a:rPr lang="en-US" sz="1000" dirty="0" err="1" smtClean="0"/>
                        <a:t>Diopside</a:t>
                      </a:r>
                      <a:r>
                        <a:rPr lang="en-US" sz="1000" dirty="0" smtClean="0"/>
                        <a:t> 44 Amethyst 38 Serpentine 37 Aquamarine 26 Scapolite 25 Opal 23 </a:t>
                      </a:r>
                      <a:r>
                        <a:rPr lang="en-US" sz="1000" dirty="0" err="1" smtClean="0"/>
                        <a:t>Kyanite</a:t>
                      </a:r>
                      <a:r>
                        <a:rPr lang="en-US" sz="1000" dirty="0" smtClean="0"/>
                        <a:t> 22 Rose 18 Spinel 18 </a:t>
                      </a:r>
                      <a:r>
                        <a:rPr lang="en-US" sz="1000" dirty="0" err="1" smtClean="0"/>
                        <a:t>Spodumene</a:t>
                      </a:r>
                      <a:r>
                        <a:rPr lang="en-US" sz="1000" dirty="0" smtClean="0"/>
                        <a:t> 15 Azurite 14 </a:t>
                      </a:r>
                      <a:r>
                        <a:rPr lang="en-US" sz="1000" dirty="0" err="1" smtClean="0"/>
                        <a:t>Sodalite</a:t>
                      </a:r>
                      <a:r>
                        <a:rPr lang="en-US" sz="1000" dirty="0" smtClean="0"/>
                        <a:t> 9 </a:t>
                      </a:r>
                      <a:r>
                        <a:rPr lang="en-US" sz="1000" dirty="0" err="1" smtClean="0"/>
                        <a:t>Lepidolite</a:t>
                      </a:r>
                      <a:r>
                        <a:rPr lang="en-US" sz="1000" dirty="0" smtClean="0"/>
                        <a:t> 9 </a:t>
                      </a:r>
                      <a:r>
                        <a:rPr lang="en-US" sz="1000" dirty="0" err="1" smtClean="0"/>
                        <a:t>Andalusite</a:t>
                      </a:r>
                      <a:r>
                        <a:rPr lang="en-US" sz="1000" dirty="0" smtClean="0"/>
                        <a:t> 8 </a:t>
                      </a:r>
                      <a:r>
                        <a:rPr lang="en-US" sz="1000" dirty="0" err="1" smtClean="0"/>
                        <a:t>Morganite</a:t>
                      </a:r>
                      <a:r>
                        <a:rPr lang="en-US" sz="1000" dirty="0" smtClean="0"/>
                        <a:t> 8 Heliodor 8 Amazonite 7 </a:t>
                      </a:r>
                      <a:r>
                        <a:rPr lang="en-US" sz="1000" dirty="0" err="1" smtClean="0"/>
                        <a:t>Rhodochrosite</a:t>
                      </a:r>
                      <a:r>
                        <a:rPr lang="en-US" sz="1000" dirty="0" smtClean="0"/>
                        <a:t> 7 Topaz 7 Citrine 6 Cordierite 6 </a:t>
                      </a:r>
                      <a:r>
                        <a:rPr lang="en-US" sz="1000" dirty="0" err="1" smtClean="0"/>
                        <a:t>Zoisite</a:t>
                      </a:r>
                      <a:r>
                        <a:rPr lang="en-US" sz="1000" dirty="0" smtClean="0"/>
                        <a:t> 5 Sapphire 5 </a:t>
                      </a:r>
                      <a:r>
                        <a:rPr lang="en-US" sz="1000" dirty="0" err="1" smtClean="0"/>
                        <a:t>Labradorite</a:t>
                      </a:r>
                      <a:r>
                        <a:rPr lang="en-US" sz="1000" dirty="0" smtClean="0"/>
                        <a:t> 5 Sunstone 5 </a:t>
                      </a:r>
                      <a:r>
                        <a:rPr lang="en-US" sz="1000" dirty="0" err="1" smtClean="0"/>
                        <a:t>Variscite</a:t>
                      </a:r>
                      <a:r>
                        <a:rPr lang="en-US" sz="1000" dirty="0" smtClean="0"/>
                        <a:t> 4 Turquoise 4 </a:t>
                      </a:r>
                      <a:r>
                        <a:rPr lang="en-US" sz="1000" dirty="0" err="1" smtClean="0"/>
                        <a:t>Chrysoberyl</a:t>
                      </a:r>
                      <a:r>
                        <a:rPr lang="en-US" sz="1000" dirty="0" smtClean="0"/>
                        <a:t> 3 </a:t>
                      </a:r>
                      <a:r>
                        <a:rPr lang="en-US" sz="1000" dirty="0" err="1" smtClean="0"/>
                        <a:t>Rhodonite</a:t>
                      </a:r>
                      <a:r>
                        <a:rPr lang="en-US" sz="1000" dirty="0" smtClean="0"/>
                        <a:t> 3 Wood 3 </a:t>
                      </a:r>
                      <a:r>
                        <a:rPr lang="en-US" sz="1000" dirty="0" err="1" smtClean="0"/>
                        <a:t>Goshenite</a:t>
                      </a:r>
                      <a:r>
                        <a:rPr lang="en-US" sz="1000" dirty="0" smtClean="0"/>
                        <a:t> 2 Garnet 2 Jadeite 2 Petrified 2 Red 2 Tourmaline 2 Jade 1 </a:t>
                      </a:r>
                      <a:r>
                        <a:rPr lang="en-US" sz="1000" dirty="0" err="1" smtClean="0"/>
                        <a:t>Charoite</a:t>
                      </a:r>
                      <a:r>
                        <a:rPr lang="en-US" sz="1000" dirty="0" smtClean="0"/>
                        <a:t> 1 Hematite 1 Nephrite 1 </a:t>
                      </a:r>
                      <a:r>
                        <a:rPr lang="en-US" sz="1000" dirty="0" err="1" smtClean="0"/>
                        <a:t>Opalized</a:t>
                      </a:r>
                      <a:r>
                        <a:rPr lang="en-US" sz="1000" dirty="0" smtClean="0"/>
                        <a:t> 1 Ruby 1 Diamond 1</a:t>
                      </a:r>
                      <a:endParaRPr lang="he-IL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1"/>
                      <a:r>
                        <a:rPr lang="en-US" sz="1000" dirty="0" smtClean="0"/>
                        <a:t>Total stones </a:t>
                      </a:r>
                      <a:r>
                        <a:rPr lang="he-IL" sz="1000" dirty="0" smtClean="0"/>
                        <a:t> </a:t>
                      </a:r>
                      <a:r>
                        <a:rPr lang="en-US" sz="1000" dirty="0" smtClean="0"/>
                        <a:t>397 Apatite 31 Zircon 27 Beryl 27 Quartz 26 </a:t>
                      </a:r>
                      <a:r>
                        <a:rPr lang="en-US" sz="1000" dirty="0" err="1" smtClean="0"/>
                        <a:t>Titanite</a:t>
                      </a:r>
                      <a:r>
                        <a:rPr lang="en-US" sz="1000" dirty="0" smtClean="0"/>
                        <a:t> 24 </a:t>
                      </a:r>
                      <a:r>
                        <a:rPr lang="en-US" sz="1000" dirty="0" err="1" smtClean="0"/>
                        <a:t>Sphene</a:t>
                      </a:r>
                      <a:r>
                        <a:rPr lang="en-US" sz="1000" dirty="0" smtClean="0"/>
                        <a:t> 24 Aquamarine 22 Smoky 18 </a:t>
                      </a:r>
                      <a:r>
                        <a:rPr lang="en-US" sz="1000" dirty="0" err="1" smtClean="0"/>
                        <a:t>Diopside</a:t>
                      </a:r>
                      <a:r>
                        <a:rPr lang="en-US" sz="1000" dirty="0" smtClean="0"/>
                        <a:t> 15 Topaz 15 Spinel 15 Sapphire 11 Serpentine 11 Amethyst 10 </a:t>
                      </a:r>
                      <a:r>
                        <a:rPr lang="en-US" sz="1000" dirty="0" err="1" smtClean="0"/>
                        <a:t>Lepidolite</a:t>
                      </a:r>
                      <a:r>
                        <a:rPr lang="en-US" sz="1000" dirty="0" smtClean="0"/>
                        <a:t> 9 Ruby 9 Opal 8 Emerald 8 Rose 8 </a:t>
                      </a:r>
                      <a:r>
                        <a:rPr lang="en-US" sz="1000" dirty="0" err="1" smtClean="0"/>
                        <a:t>Goshenite</a:t>
                      </a:r>
                      <a:r>
                        <a:rPr lang="en-US" sz="1000" dirty="0" smtClean="0"/>
                        <a:t> 8 Azurite 7 </a:t>
                      </a:r>
                      <a:r>
                        <a:rPr lang="en-US" sz="1000" dirty="0" err="1" smtClean="0"/>
                        <a:t>Kyanite</a:t>
                      </a:r>
                      <a:r>
                        <a:rPr lang="en-US" sz="1000" dirty="0" smtClean="0"/>
                        <a:t> 7 </a:t>
                      </a:r>
                      <a:r>
                        <a:rPr lang="en-US" sz="1000" dirty="0" err="1" smtClean="0"/>
                        <a:t>Sodalite</a:t>
                      </a:r>
                      <a:r>
                        <a:rPr lang="en-US" sz="1000" dirty="0" smtClean="0"/>
                        <a:t> 7 </a:t>
                      </a:r>
                      <a:r>
                        <a:rPr lang="en-US" sz="1000" dirty="0" err="1" smtClean="0"/>
                        <a:t>Morganite</a:t>
                      </a:r>
                      <a:r>
                        <a:rPr lang="en-US" sz="1000" dirty="0" smtClean="0"/>
                        <a:t> 6 Diamond 6 </a:t>
                      </a:r>
                      <a:r>
                        <a:rPr lang="en-US" sz="1000" dirty="0" err="1" smtClean="0"/>
                        <a:t>Spodumene</a:t>
                      </a:r>
                      <a:r>
                        <a:rPr lang="en-US" sz="1000" dirty="0" smtClean="0"/>
                        <a:t> 6 </a:t>
                      </a:r>
                      <a:r>
                        <a:rPr lang="en-US" sz="1000" dirty="0" err="1" smtClean="0"/>
                        <a:t>Andalusite</a:t>
                      </a:r>
                      <a:r>
                        <a:rPr lang="en-US" sz="1000" dirty="0" smtClean="0"/>
                        <a:t> 5 </a:t>
                      </a:r>
                      <a:r>
                        <a:rPr lang="en-US" sz="1000" dirty="0" err="1" smtClean="0"/>
                        <a:t>Chrysoberyl</a:t>
                      </a:r>
                      <a:r>
                        <a:rPr lang="en-US" sz="1000" dirty="0" smtClean="0"/>
                        <a:t> 5 Cordierite 4 </a:t>
                      </a:r>
                      <a:r>
                        <a:rPr lang="en-US" sz="1000" dirty="0" err="1" smtClean="0"/>
                        <a:t>Zoisite</a:t>
                      </a:r>
                      <a:r>
                        <a:rPr lang="en-US" sz="1000" dirty="0" smtClean="0"/>
                        <a:t> 3 Scapolite 3 Citrine 2 </a:t>
                      </a:r>
                      <a:r>
                        <a:rPr lang="en-US" sz="1000" dirty="0" err="1" smtClean="0"/>
                        <a:t>Labradorite</a:t>
                      </a:r>
                      <a:r>
                        <a:rPr lang="en-US" sz="1000" dirty="0" smtClean="0"/>
                        <a:t> 1 Tourmaline 1 Garnet 1 Iolite 1 Amazonite 1 </a:t>
                      </a:r>
                      <a:r>
                        <a:rPr lang="en-US" sz="1000" dirty="0" err="1" smtClean="0"/>
                        <a:t>Variscite</a:t>
                      </a:r>
                      <a:r>
                        <a:rPr lang="en-US" sz="1000" dirty="0" smtClean="0"/>
                        <a:t> 1 </a:t>
                      </a:r>
                      <a:r>
                        <a:rPr lang="en-US" sz="1000" dirty="0" err="1" smtClean="0"/>
                        <a:t>Rhodonite</a:t>
                      </a:r>
                      <a:r>
                        <a:rPr lang="en-US" sz="1000" dirty="0" smtClean="0"/>
                        <a:t> 1 </a:t>
                      </a:r>
                      <a:r>
                        <a:rPr lang="en-US" sz="1000" dirty="0" err="1" smtClean="0"/>
                        <a:t>Chrysoprase</a:t>
                      </a:r>
                      <a:r>
                        <a:rPr lang="en-US" sz="1000" dirty="0" smtClean="0"/>
                        <a:t> 1 </a:t>
                      </a:r>
                      <a:r>
                        <a:rPr lang="en-US" sz="1000" dirty="0" err="1" smtClean="0"/>
                        <a:t>Rhodochrosite</a:t>
                      </a:r>
                      <a:r>
                        <a:rPr lang="en-US" sz="1000" dirty="0" smtClean="0"/>
                        <a:t> 1 </a:t>
                      </a:r>
                      <a:r>
                        <a:rPr lang="en-US" sz="1000" dirty="0" err="1" smtClean="0"/>
                        <a:t>Peridot</a:t>
                      </a:r>
                      <a:r>
                        <a:rPr lang="en-US" sz="1000" dirty="0" smtClean="0"/>
                        <a:t> 1</a:t>
                      </a:r>
                      <a:endParaRPr lang="he-IL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1"/>
                      <a:r>
                        <a:rPr lang="en-US" sz="1000" dirty="0" smtClean="0"/>
                        <a:t>Total stones </a:t>
                      </a:r>
                      <a:r>
                        <a:rPr lang="en-US" sz="1000" dirty="0" smtClean="0"/>
                        <a:t>211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 Apatite 26 Zircon 22 Beryl 14 Quartz 12 Aquamarine 12 </a:t>
                      </a:r>
                      <a:r>
                        <a:rPr lang="en-US" sz="1000" dirty="0" err="1" smtClean="0"/>
                        <a:t>Titanite</a:t>
                      </a:r>
                      <a:r>
                        <a:rPr lang="en-US" sz="1000" dirty="0" smtClean="0"/>
                        <a:t> 11 </a:t>
                      </a:r>
                      <a:r>
                        <a:rPr lang="en-US" sz="1000" dirty="0" err="1" smtClean="0"/>
                        <a:t>Sphene</a:t>
                      </a:r>
                      <a:r>
                        <a:rPr lang="en-US" sz="1000" dirty="0" smtClean="0"/>
                        <a:t> 11 Smoky 10 Emerald 8 Spinel 7 </a:t>
                      </a:r>
                      <a:r>
                        <a:rPr lang="en-US" sz="1000" dirty="0" err="1" smtClean="0"/>
                        <a:t>Diopside</a:t>
                      </a:r>
                      <a:r>
                        <a:rPr lang="en-US" sz="1000" dirty="0" smtClean="0"/>
                        <a:t> 7 Amethyst 6 Opal 6 </a:t>
                      </a:r>
                      <a:r>
                        <a:rPr lang="en-US" sz="1000" dirty="0" err="1" smtClean="0"/>
                        <a:t>Spodumene</a:t>
                      </a:r>
                      <a:r>
                        <a:rPr lang="en-US" sz="1000" dirty="0" smtClean="0"/>
                        <a:t> 5 </a:t>
                      </a:r>
                      <a:r>
                        <a:rPr lang="en-US" sz="1000" dirty="0" err="1" smtClean="0"/>
                        <a:t>Lepidolite</a:t>
                      </a:r>
                      <a:r>
                        <a:rPr lang="en-US" sz="1000" dirty="0" smtClean="0"/>
                        <a:t> 5 </a:t>
                      </a:r>
                      <a:r>
                        <a:rPr lang="en-US" sz="1000" dirty="0" err="1" smtClean="0"/>
                        <a:t>Kyanite</a:t>
                      </a:r>
                      <a:r>
                        <a:rPr lang="en-US" sz="1000" dirty="0" smtClean="0"/>
                        <a:t> 4 Cordierite 4 Serpentine 4 </a:t>
                      </a:r>
                      <a:r>
                        <a:rPr lang="en-US" sz="1000" dirty="0" err="1" smtClean="0"/>
                        <a:t>Chrysoberyl</a:t>
                      </a:r>
                      <a:r>
                        <a:rPr lang="en-US" sz="1000" dirty="0" smtClean="0"/>
                        <a:t> 3 </a:t>
                      </a:r>
                      <a:r>
                        <a:rPr lang="en-US" sz="1000" dirty="0" err="1" smtClean="0"/>
                        <a:t>Zoisite</a:t>
                      </a:r>
                      <a:r>
                        <a:rPr lang="en-US" sz="1000" dirty="0" smtClean="0"/>
                        <a:t> 3 Azurite 3 Wood 3 Rose 2 Sapphire 2 </a:t>
                      </a:r>
                      <a:r>
                        <a:rPr lang="en-US" sz="1000" dirty="0" err="1" smtClean="0"/>
                        <a:t>Goshenite</a:t>
                      </a:r>
                      <a:r>
                        <a:rPr lang="en-US" sz="1000" dirty="0" smtClean="0"/>
                        <a:t> 2 Citrine 2 Diamond 2 Topaz 2 </a:t>
                      </a:r>
                      <a:r>
                        <a:rPr lang="en-US" sz="1000" dirty="0" err="1" smtClean="0"/>
                        <a:t>Opalized</a:t>
                      </a:r>
                      <a:r>
                        <a:rPr lang="en-US" sz="1000" dirty="0" smtClean="0"/>
                        <a:t> 2 </a:t>
                      </a:r>
                      <a:r>
                        <a:rPr lang="en-US" sz="1000" dirty="0" err="1" smtClean="0"/>
                        <a:t>Andalusite</a:t>
                      </a:r>
                      <a:r>
                        <a:rPr lang="en-US" sz="1000" dirty="0" smtClean="0"/>
                        <a:t> 2 Jadeite 2 </a:t>
                      </a:r>
                      <a:r>
                        <a:rPr lang="en-US" sz="1000" dirty="0" err="1" smtClean="0"/>
                        <a:t>Morganite</a:t>
                      </a:r>
                      <a:r>
                        <a:rPr lang="en-US" sz="1000" dirty="0" smtClean="0"/>
                        <a:t> 2 </a:t>
                      </a:r>
                      <a:r>
                        <a:rPr lang="en-US" sz="1000" dirty="0" err="1" smtClean="0"/>
                        <a:t>Labradorite</a:t>
                      </a:r>
                      <a:r>
                        <a:rPr lang="en-US" sz="1000" dirty="0" smtClean="0"/>
                        <a:t> 1 </a:t>
                      </a:r>
                      <a:r>
                        <a:rPr lang="en-US" sz="1000" dirty="0" err="1" smtClean="0"/>
                        <a:t>Rhodochrosite</a:t>
                      </a:r>
                      <a:r>
                        <a:rPr lang="en-US" sz="1000" dirty="0" smtClean="0"/>
                        <a:t> 1 Petrified 1 </a:t>
                      </a:r>
                      <a:r>
                        <a:rPr lang="en-US" sz="1000" dirty="0" err="1" smtClean="0"/>
                        <a:t>Rhodonite</a:t>
                      </a:r>
                      <a:r>
                        <a:rPr lang="en-US" sz="1000" dirty="0" smtClean="0"/>
                        <a:t> 1 </a:t>
                      </a:r>
                      <a:r>
                        <a:rPr lang="en-US" sz="1000" dirty="0" err="1" smtClean="0"/>
                        <a:t>Sodalite</a:t>
                      </a:r>
                      <a:r>
                        <a:rPr lang="en-US" sz="1000" dirty="0" smtClean="0"/>
                        <a:t> 1</a:t>
                      </a:r>
                      <a:endParaRPr lang="he-IL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1"/>
                      <a:r>
                        <a:rPr lang="en-US" sz="1000" dirty="0" smtClean="0"/>
                        <a:t>Total stones </a:t>
                      </a:r>
                      <a:r>
                        <a:rPr lang="en-US" sz="1000" dirty="0" smtClean="0"/>
                        <a:t>504 Apatite 49 </a:t>
                      </a:r>
                      <a:r>
                        <a:rPr lang="en-US" sz="1000" dirty="0" err="1" smtClean="0"/>
                        <a:t>Titanite</a:t>
                      </a:r>
                      <a:r>
                        <a:rPr lang="en-US" sz="1000" dirty="0" smtClean="0"/>
                        <a:t> 37 </a:t>
                      </a:r>
                      <a:r>
                        <a:rPr lang="en-US" sz="1000" dirty="0" err="1" smtClean="0"/>
                        <a:t>Sphene</a:t>
                      </a:r>
                      <a:r>
                        <a:rPr lang="en-US" sz="1000" dirty="0" smtClean="0"/>
                        <a:t> 37 </a:t>
                      </a:r>
                      <a:r>
                        <a:rPr lang="en-US" sz="1000" dirty="0" err="1" smtClean="0"/>
                        <a:t>Diopside</a:t>
                      </a:r>
                      <a:r>
                        <a:rPr lang="en-US" sz="1000" dirty="0" smtClean="0"/>
                        <a:t> 35 Zircon 34 Spinel 25 Quartz 20 Serpentine 20 Beryl 20 Aquamarine 18 Smoky 16 Amethyst 16 Topaz 15 Azurite 15 Sapphire 12 Ruby 12 Cordierite 11 </a:t>
                      </a:r>
                      <a:r>
                        <a:rPr lang="en-US" sz="1000" dirty="0" err="1" smtClean="0"/>
                        <a:t>Andalusite</a:t>
                      </a:r>
                      <a:r>
                        <a:rPr lang="en-US" sz="1000" dirty="0" smtClean="0"/>
                        <a:t> 9 Scapolite 9 </a:t>
                      </a:r>
                      <a:r>
                        <a:rPr lang="en-US" sz="1000" dirty="0" err="1" smtClean="0"/>
                        <a:t>Lepidolite</a:t>
                      </a:r>
                      <a:r>
                        <a:rPr lang="en-US" sz="1000" dirty="0" smtClean="0"/>
                        <a:t> 7 </a:t>
                      </a:r>
                      <a:r>
                        <a:rPr lang="en-US" sz="1000" dirty="0" err="1" smtClean="0"/>
                        <a:t>Spodumene</a:t>
                      </a:r>
                      <a:r>
                        <a:rPr lang="en-US" sz="1000" dirty="0" smtClean="0"/>
                        <a:t> 7 </a:t>
                      </a:r>
                      <a:r>
                        <a:rPr lang="en-US" sz="1000" dirty="0" err="1" smtClean="0"/>
                        <a:t>Sodalite</a:t>
                      </a:r>
                      <a:r>
                        <a:rPr lang="en-US" sz="1000" dirty="0" smtClean="0"/>
                        <a:t> 7 </a:t>
                      </a:r>
                      <a:r>
                        <a:rPr lang="en-US" sz="1000" dirty="0" err="1" smtClean="0"/>
                        <a:t>Rhodochrosite</a:t>
                      </a:r>
                      <a:r>
                        <a:rPr lang="en-US" sz="1000" dirty="0" smtClean="0"/>
                        <a:t> 6 Heliodor 6 Emerald 6 </a:t>
                      </a:r>
                      <a:r>
                        <a:rPr lang="en-US" sz="1000" dirty="0" err="1" smtClean="0"/>
                        <a:t>Chrysoberyl</a:t>
                      </a:r>
                      <a:r>
                        <a:rPr lang="en-US" sz="1000" dirty="0" smtClean="0"/>
                        <a:t> 5 Moonstone 5 </a:t>
                      </a:r>
                      <a:r>
                        <a:rPr lang="en-US" sz="1000" dirty="0" err="1" smtClean="0"/>
                        <a:t>Rhodonite</a:t>
                      </a:r>
                      <a:r>
                        <a:rPr lang="en-US" sz="1000" dirty="0" smtClean="0"/>
                        <a:t> 4 </a:t>
                      </a:r>
                      <a:r>
                        <a:rPr lang="en-US" sz="1000" dirty="0" err="1" smtClean="0"/>
                        <a:t>Zoisite</a:t>
                      </a:r>
                      <a:r>
                        <a:rPr lang="en-US" sz="1000" dirty="0" smtClean="0"/>
                        <a:t> 4 </a:t>
                      </a:r>
                      <a:r>
                        <a:rPr lang="en-US" sz="1000" dirty="0" err="1" smtClean="0"/>
                        <a:t>Goshenite</a:t>
                      </a:r>
                      <a:r>
                        <a:rPr lang="en-US" sz="1000" dirty="0" smtClean="0"/>
                        <a:t> 4 </a:t>
                      </a:r>
                      <a:r>
                        <a:rPr lang="en-US" sz="1000" dirty="0" err="1" smtClean="0"/>
                        <a:t>Morganite</a:t>
                      </a:r>
                      <a:r>
                        <a:rPr lang="en-US" sz="1000" dirty="0" smtClean="0"/>
                        <a:t> 4 </a:t>
                      </a:r>
                      <a:r>
                        <a:rPr lang="en-US" sz="1000" dirty="0" err="1" smtClean="0"/>
                        <a:t>Labradorite</a:t>
                      </a:r>
                      <a:r>
                        <a:rPr lang="en-US" sz="1000" dirty="0" smtClean="0"/>
                        <a:t> 4 Rose 4 </a:t>
                      </a:r>
                      <a:r>
                        <a:rPr lang="en-US" sz="1000" dirty="0" err="1" smtClean="0"/>
                        <a:t>Kyanite</a:t>
                      </a:r>
                      <a:r>
                        <a:rPr lang="en-US" sz="1000" dirty="0" smtClean="0"/>
                        <a:t> 3 Opal 2 Citrine 2 Turquoise 2 Aventurine 2 Jadeite 2 Iolite 1 Fire 1 Agate 1 Petrified 1 Wood 1 Tourmaline 1 Sunstone 1 </a:t>
                      </a:r>
                      <a:r>
                        <a:rPr lang="en-US" sz="1000" dirty="0" err="1" smtClean="0"/>
                        <a:t>Peridot</a:t>
                      </a:r>
                      <a:r>
                        <a:rPr lang="en-US" sz="1000" dirty="0" smtClean="0"/>
                        <a:t> 1</a:t>
                      </a:r>
                      <a:endParaRPr lang="he-IL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1"/>
                      <a:r>
                        <a:rPr lang="en-US" sz="1000" dirty="0" smtClean="0"/>
                        <a:t>Total stones 766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Quartz 56 Azurite 51 Apatite 50 Zircon 44 Smoky 40 </a:t>
                      </a:r>
                      <a:r>
                        <a:rPr lang="en-US" sz="1000" dirty="0" err="1" smtClean="0"/>
                        <a:t>Diopside</a:t>
                      </a:r>
                      <a:r>
                        <a:rPr lang="en-US" sz="1000" dirty="0" smtClean="0"/>
                        <a:t> 39 Opal 37 </a:t>
                      </a:r>
                      <a:r>
                        <a:rPr lang="en-US" sz="1000" dirty="0" err="1" smtClean="0"/>
                        <a:t>Sphene</a:t>
                      </a:r>
                      <a:r>
                        <a:rPr lang="en-US" sz="1000" dirty="0" smtClean="0"/>
                        <a:t> 36 Beryl 36 </a:t>
                      </a:r>
                      <a:r>
                        <a:rPr lang="en-US" sz="1000" dirty="0" err="1" smtClean="0"/>
                        <a:t>Titanite</a:t>
                      </a:r>
                      <a:r>
                        <a:rPr lang="en-US" sz="1000" dirty="0" smtClean="0"/>
                        <a:t> 36 Amethyst 34 Serpentine 32 </a:t>
                      </a:r>
                      <a:r>
                        <a:rPr lang="en-US" sz="1000" dirty="0" err="1" smtClean="0"/>
                        <a:t>Rhodochrosite</a:t>
                      </a:r>
                      <a:r>
                        <a:rPr lang="en-US" sz="1000" dirty="0" smtClean="0"/>
                        <a:t> 31 Aquamarine 20 Rose 14 </a:t>
                      </a:r>
                      <a:r>
                        <a:rPr lang="en-US" sz="1000" dirty="0" err="1" smtClean="0"/>
                        <a:t>Rhodonite</a:t>
                      </a:r>
                      <a:r>
                        <a:rPr lang="en-US" sz="1000" dirty="0" smtClean="0"/>
                        <a:t> 14 Spinel 12 Wood 12 </a:t>
                      </a:r>
                      <a:r>
                        <a:rPr lang="en-US" sz="1000" dirty="0" err="1" smtClean="0"/>
                        <a:t>Morganite</a:t>
                      </a:r>
                      <a:r>
                        <a:rPr lang="en-US" sz="1000" dirty="0" smtClean="0"/>
                        <a:t> 12 Heliodor 12 </a:t>
                      </a:r>
                      <a:r>
                        <a:rPr lang="en-US" sz="1000" dirty="0" err="1" smtClean="0"/>
                        <a:t>Andalusite</a:t>
                      </a:r>
                      <a:r>
                        <a:rPr lang="en-US" sz="1000" dirty="0" smtClean="0"/>
                        <a:t> 12 </a:t>
                      </a:r>
                      <a:r>
                        <a:rPr lang="en-US" sz="1000" dirty="0" err="1" smtClean="0"/>
                        <a:t>Zoisite</a:t>
                      </a:r>
                      <a:r>
                        <a:rPr lang="en-US" sz="1000" dirty="0" smtClean="0"/>
                        <a:t> 10 Topaz 10 Petrified 10 Citrine 10 </a:t>
                      </a:r>
                      <a:r>
                        <a:rPr lang="en-US" sz="1000" dirty="0" err="1" smtClean="0"/>
                        <a:t>Spodumene</a:t>
                      </a:r>
                      <a:r>
                        <a:rPr lang="en-US" sz="1000" dirty="0" smtClean="0"/>
                        <a:t> 9 </a:t>
                      </a:r>
                      <a:r>
                        <a:rPr lang="en-US" sz="1000" dirty="0" err="1" smtClean="0"/>
                        <a:t>Lepidolite</a:t>
                      </a:r>
                      <a:r>
                        <a:rPr lang="en-US" sz="1000" dirty="0" smtClean="0"/>
                        <a:t> 9 Scapolite 8 Cordierite 8 </a:t>
                      </a:r>
                      <a:r>
                        <a:rPr lang="en-US" sz="1000" dirty="0" err="1" smtClean="0"/>
                        <a:t>Goshenite</a:t>
                      </a:r>
                      <a:r>
                        <a:rPr lang="en-US" sz="1000" dirty="0" smtClean="0"/>
                        <a:t> 6 Turquoise 6 </a:t>
                      </a:r>
                      <a:r>
                        <a:rPr lang="en-US" sz="1000" dirty="0" err="1" smtClean="0"/>
                        <a:t>Kyanite</a:t>
                      </a:r>
                      <a:r>
                        <a:rPr lang="en-US" sz="1000" dirty="0" smtClean="0"/>
                        <a:t> 6 </a:t>
                      </a:r>
                      <a:r>
                        <a:rPr lang="en-US" sz="1000" dirty="0" err="1" smtClean="0"/>
                        <a:t>Sodalite</a:t>
                      </a:r>
                      <a:r>
                        <a:rPr lang="en-US" sz="1000" dirty="0" smtClean="0"/>
                        <a:t> 4 </a:t>
                      </a:r>
                      <a:r>
                        <a:rPr lang="en-US" sz="1000" dirty="0" err="1" smtClean="0"/>
                        <a:t>Chrysoberyl</a:t>
                      </a:r>
                      <a:r>
                        <a:rPr lang="en-US" sz="1000" dirty="0" smtClean="0"/>
                        <a:t> 3 </a:t>
                      </a:r>
                      <a:r>
                        <a:rPr lang="en-US" sz="1000" dirty="0" err="1" smtClean="0"/>
                        <a:t>Variscite</a:t>
                      </a:r>
                      <a:r>
                        <a:rPr lang="en-US" sz="1000" dirty="0" smtClean="0"/>
                        <a:t> 3 Sapphire 3 Diamond 3 Nephrite 3 Jade 3 </a:t>
                      </a:r>
                      <a:r>
                        <a:rPr lang="en-US" sz="1000" dirty="0" err="1" smtClean="0"/>
                        <a:t>Labradorite</a:t>
                      </a:r>
                      <a:r>
                        <a:rPr lang="en-US" sz="1000" dirty="0" smtClean="0"/>
                        <a:t> 3 Emerald 2 Ruby 2 Moonstone 2 </a:t>
                      </a:r>
                      <a:r>
                        <a:rPr lang="en-US" sz="1000" dirty="0" err="1" smtClean="0"/>
                        <a:t>Opalized</a:t>
                      </a:r>
                      <a:r>
                        <a:rPr lang="en-US" sz="1000" dirty="0" smtClean="0"/>
                        <a:t> 2 Amazonite 1 </a:t>
                      </a:r>
                      <a:r>
                        <a:rPr lang="en-US" sz="1000" dirty="0" err="1" smtClean="0"/>
                        <a:t>Benitoite</a:t>
                      </a:r>
                      <a:r>
                        <a:rPr lang="en-US" sz="1000" dirty="0" smtClean="0"/>
                        <a:t> 1 Fluorite 1 Bloodstone 1 Agate 1 </a:t>
                      </a:r>
                      <a:r>
                        <a:rPr lang="en-US" sz="1000" dirty="0" err="1" smtClean="0"/>
                        <a:t>Opalite</a:t>
                      </a:r>
                      <a:r>
                        <a:rPr lang="en-US" sz="1000" dirty="0" smtClean="0"/>
                        <a:t> 1 Hematite 1 Tourmaline 1 Iris 1 Sunstone 1 </a:t>
                      </a:r>
                      <a:r>
                        <a:rPr lang="en-US" sz="1000" dirty="0" err="1" smtClean="0"/>
                        <a:t>Peridot</a:t>
                      </a:r>
                      <a:r>
                        <a:rPr lang="en-US" sz="1000" dirty="0" smtClean="0"/>
                        <a:t> 1</a:t>
                      </a:r>
                      <a:endParaRPr lang="he-IL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1"/>
                      <a:r>
                        <a:rPr lang="en-US" sz="1000" dirty="0" smtClean="0"/>
                        <a:t>Total stones 2348 </a:t>
                      </a:r>
                      <a:br>
                        <a:rPr lang="en-US" sz="1000" dirty="0" smtClean="0"/>
                      </a:br>
                      <a:r>
                        <a:rPr lang="en-US" sz="1000" dirty="0" err="1" smtClean="0"/>
                        <a:t>Titanite</a:t>
                      </a:r>
                      <a:r>
                        <a:rPr lang="en-US" sz="1000" dirty="0" smtClean="0"/>
                        <a:t> 252 </a:t>
                      </a:r>
                      <a:r>
                        <a:rPr lang="en-US" sz="1000" dirty="0" err="1" smtClean="0"/>
                        <a:t>Sphene</a:t>
                      </a:r>
                      <a:r>
                        <a:rPr lang="en-US" sz="1000" dirty="0" smtClean="0"/>
                        <a:t> 252 Apatite 206 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Zircon 186 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Quartz 169 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Smoky Quartz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dirty="0" smtClean="0"/>
                        <a:t>154 </a:t>
                      </a:r>
                      <a:r>
                        <a:rPr lang="en-US" sz="1000" dirty="0" err="1" smtClean="0"/>
                        <a:t>Diopside</a:t>
                      </a:r>
                      <a:r>
                        <a:rPr lang="en-US" sz="1000" dirty="0" smtClean="0"/>
                        <a:t> 116 Azurite 103 Amethyst 86 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Beryl 82 Serpentine 81 Spinel 64 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Opal 55 </a:t>
                      </a:r>
                      <a:r>
                        <a:rPr lang="en-US" sz="1000" dirty="0" err="1" smtClean="0"/>
                        <a:t>Andalusite</a:t>
                      </a:r>
                      <a:r>
                        <a:rPr lang="en-US" sz="1000" dirty="0" smtClean="0"/>
                        <a:t> 49 Cordierite 47 </a:t>
                      </a:r>
                      <a:r>
                        <a:rPr lang="en-US" sz="1000" dirty="0" err="1" smtClean="0"/>
                        <a:t>Kyanite</a:t>
                      </a:r>
                      <a:r>
                        <a:rPr lang="en-US" sz="1000" dirty="0" smtClean="0"/>
                        <a:t> 46 </a:t>
                      </a:r>
                      <a:br>
                        <a:rPr lang="en-US" sz="1000" dirty="0" smtClean="0"/>
                      </a:br>
                      <a:r>
                        <a:rPr lang="en-US" sz="1000" dirty="0" err="1" smtClean="0"/>
                        <a:t>Zoisite</a:t>
                      </a:r>
                      <a:r>
                        <a:rPr lang="en-US" sz="1000" dirty="0" smtClean="0"/>
                        <a:t> 46 Aquamarine 42 </a:t>
                      </a:r>
                      <a:r>
                        <a:rPr lang="en-US" sz="1000" dirty="0" err="1" smtClean="0"/>
                        <a:t>Rhodochrosite</a:t>
                      </a:r>
                      <a:r>
                        <a:rPr lang="en-US" sz="1000" dirty="0" smtClean="0"/>
                        <a:t> 38 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Topaz 31 Scapolite 28 </a:t>
                      </a:r>
                      <a:r>
                        <a:rPr lang="en-US" sz="1000" dirty="0" err="1" smtClean="0"/>
                        <a:t>Sodalite</a:t>
                      </a:r>
                      <a:r>
                        <a:rPr lang="en-US" sz="1000" dirty="0" smtClean="0"/>
                        <a:t> 28 </a:t>
                      </a:r>
                      <a:r>
                        <a:rPr lang="en-US" sz="1000" dirty="0" err="1" smtClean="0"/>
                        <a:t>Labradorite</a:t>
                      </a:r>
                      <a:r>
                        <a:rPr lang="en-US" sz="1000" dirty="0" smtClean="0"/>
                        <a:t> 18 </a:t>
                      </a:r>
                      <a:r>
                        <a:rPr lang="en-US" sz="1000" dirty="0" err="1" smtClean="0"/>
                        <a:t>Rhodonite</a:t>
                      </a:r>
                      <a:r>
                        <a:rPr lang="en-US" sz="1000" dirty="0" smtClean="0"/>
                        <a:t> 16 Sapphire 14 </a:t>
                      </a:r>
                    </a:p>
                    <a:p>
                      <a:pPr algn="l" rtl="1"/>
                      <a:r>
                        <a:rPr lang="en-US" sz="1000" dirty="0" smtClean="0"/>
                        <a:t>Rose 12 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dirty="0" err="1" smtClean="0"/>
                        <a:t>Lepidolite</a:t>
                      </a:r>
                      <a:r>
                        <a:rPr lang="en-US" sz="1000" dirty="0" smtClean="0"/>
                        <a:t> 11 Diamond 11 </a:t>
                      </a:r>
                      <a:r>
                        <a:rPr lang="en-US" sz="1000" dirty="0" err="1" smtClean="0"/>
                        <a:t>Variscite</a:t>
                      </a:r>
                      <a:r>
                        <a:rPr lang="en-US" sz="1000" dirty="0" smtClean="0"/>
                        <a:t> 10 </a:t>
                      </a:r>
                      <a:r>
                        <a:rPr lang="en-US" sz="1000" dirty="0" err="1" smtClean="0"/>
                        <a:t>Chrysoberyl</a:t>
                      </a:r>
                      <a:r>
                        <a:rPr lang="en-US" sz="1000" dirty="0" smtClean="0"/>
                        <a:t> 9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 Turquoise 9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 Ruby 9 Citrine 8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 Wood 7 Petrified 5 </a:t>
                      </a:r>
                      <a:r>
                        <a:rPr lang="en-US" sz="1000" dirty="0" err="1" smtClean="0"/>
                        <a:t>Spodumene</a:t>
                      </a:r>
                      <a:r>
                        <a:rPr lang="en-US" sz="1000" dirty="0" smtClean="0"/>
                        <a:t> 5 Heliodor 4 Emerald 4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dirty="0" smtClean="0"/>
                        <a:t>Jadeite 3 </a:t>
                      </a:r>
                      <a:r>
                        <a:rPr lang="en-US" sz="1000" dirty="0" err="1" smtClean="0"/>
                        <a:t>Goshenite</a:t>
                      </a:r>
                      <a:r>
                        <a:rPr lang="en-US" sz="1000" dirty="0" smtClean="0"/>
                        <a:t> 2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dirty="0" smtClean="0"/>
                        <a:t>Iolite 2 </a:t>
                      </a:r>
                      <a:r>
                        <a:rPr lang="en-US" sz="1000" dirty="0" err="1" smtClean="0"/>
                        <a:t>Gaspeite</a:t>
                      </a:r>
                      <a:r>
                        <a:rPr lang="en-US" sz="1000" dirty="0" smtClean="0"/>
                        <a:t> 2 Garnet 2 </a:t>
                      </a:r>
                      <a:r>
                        <a:rPr lang="en-US" sz="1000" dirty="0" err="1" smtClean="0"/>
                        <a:t>Opalized</a:t>
                      </a:r>
                      <a:r>
                        <a:rPr lang="en-US" sz="1000" dirty="0" smtClean="0"/>
                        <a:t> 2 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Jade 2 Moonstone 2 Bloodstone 2 Nephrite 2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Sit 2 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dirty="0" smtClean="0"/>
                        <a:t>Amazonite 2 Fluorite 2 </a:t>
                      </a:r>
                      <a:r>
                        <a:rPr lang="en-US" sz="1000" dirty="0" err="1" smtClean="0"/>
                        <a:t>Chrysoprase</a:t>
                      </a:r>
                      <a:r>
                        <a:rPr lang="en-US" sz="1000" dirty="0" smtClean="0"/>
                        <a:t> 1 Maw 1 Fire 1 Malachite 1 Sunstone 1 Hematite 1 </a:t>
                      </a:r>
                      <a:r>
                        <a:rPr lang="en-US" sz="1000" dirty="0" err="1" smtClean="0"/>
                        <a:t>Moldavite</a:t>
                      </a:r>
                      <a:r>
                        <a:rPr lang="en-US" sz="1000" dirty="0" smtClean="0"/>
                        <a:t> 1 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Agate 1</a:t>
                      </a:r>
                      <a:endParaRPr lang="he-IL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/>
                      <a:r>
                        <a:rPr lang="en-US" sz="1000" dirty="0" smtClean="0"/>
                        <a:t>Total stones 319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Apatite 30 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Zircon 24 </a:t>
                      </a:r>
                      <a:br>
                        <a:rPr lang="en-US" sz="1000" dirty="0" smtClean="0"/>
                      </a:br>
                      <a:r>
                        <a:rPr lang="en-US" sz="1000" dirty="0" err="1" smtClean="0"/>
                        <a:t>Diopside</a:t>
                      </a:r>
                      <a:r>
                        <a:rPr lang="en-US" sz="1000" dirty="0" smtClean="0"/>
                        <a:t> 20 </a:t>
                      </a:r>
                      <a:r>
                        <a:rPr lang="en-US" sz="1000" dirty="0" err="1" smtClean="0"/>
                        <a:t>Titanite</a:t>
                      </a:r>
                      <a:r>
                        <a:rPr lang="en-US" sz="1000" dirty="0" smtClean="0"/>
                        <a:t> 19 </a:t>
                      </a:r>
                      <a:br>
                        <a:rPr lang="en-US" sz="1000" dirty="0" smtClean="0"/>
                      </a:br>
                      <a:r>
                        <a:rPr lang="en-US" sz="1000" dirty="0" err="1" smtClean="0"/>
                        <a:t>Sphene</a:t>
                      </a:r>
                      <a:r>
                        <a:rPr lang="en-US" sz="1000" dirty="0" smtClean="0"/>
                        <a:t> 19 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Quartz 17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 Beryl 16 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Opal 16 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Azurite 15 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Smoky Quartz</a:t>
                      </a:r>
                      <a:r>
                        <a:rPr lang="en-US" sz="1000" baseline="0" dirty="0" smtClean="0"/>
                        <a:t> </a:t>
                      </a:r>
                      <a:r>
                        <a:rPr lang="en-US" sz="1000" dirty="0" smtClean="0"/>
                        <a:t>14 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Spinel 10 Serpentine 10 Aquamarine 8 Sapphire 8 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Topaz 8 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Scapolite 7 </a:t>
                      </a:r>
                      <a:br>
                        <a:rPr lang="en-US" sz="1000" dirty="0" smtClean="0"/>
                      </a:br>
                      <a:r>
                        <a:rPr lang="en-US" sz="1000" dirty="0" err="1" smtClean="0"/>
                        <a:t>Zoisite</a:t>
                      </a:r>
                      <a:r>
                        <a:rPr lang="en-US" sz="1000" dirty="0" smtClean="0"/>
                        <a:t> 6 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Emerald 6 </a:t>
                      </a:r>
                      <a:r>
                        <a:rPr lang="en-US" sz="1000" dirty="0" err="1" smtClean="0"/>
                        <a:t>Variscite</a:t>
                      </a:r>
                      <a:r>
                        <a:rPr lang="en-US" sz="1000" dirty="0" smtClean="0"/>
                        <a:t> 5 Diamond 5 </a:t>
                      </a:r>
                      <a:r>
                        <a:rPr lang="en-US" sz="1000" dirty="0" err="1" smtClean="0"/>
                        <a:t>Lepidolite</a:t>
                      </a:r>
                      <a:r>
                        <a:rPr lang="en-US" sz="1000" dirty="0" smtClean="0"/>
                        <a:t> 4 </a:t>
                      </a:r>
                      <a:r>
                        <a:rPr lang="en-US" sz="1000" dirty="0" err="1" smtClean="0"/>
                        <a:t>Kyanite</a:t>
                      </a:r>
                      <a:r>
                        <a:rPr lang="en-US" sz="1000" dirty="0" smtClean="0"/>
                        <a:t> 4 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Heliodor 4 Amethyst 4 </a:t>
                      </a:r>
                      <a:r>
                        <a:rPr lang="en-US" sz="1000" dirty="0" err="1" smtClean="0"/>
                        <a:t>Rhodochrosite</a:t>
                      </a:r>
                      <a:r>
                        <a:rPr lang="en-US" sz="1000" dirty="0" smtClean="0"/>
                        <a:t> 4 </a:t>
                      </a:r>
                      <a:r>
                        <a:rPr lang="en-US" sz="1000" dirty="0" err="1" smtClean="0"/>
                        <a:t>Andalusite</a:t>
                      </a:r>
                      <a:r>
                        <a:rPr lang="en-US" sz="1000" dirty="0" smtClean="0"/>
                        <a:t> 4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 Ruby 3 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Turquoise 3 Cordierite 3 </a:t>
                      </a:r>
                      <a:r>
                        <a:rPr lang="en-US" sz="1000" dirty="0" err="1" smtClean="0"/>
                        <a:t>Gaspeite</a:t>
                      </a:r>
                      <a:r>
                        <a:rPr lang="en-US" sz="1000" dirty="0" smtClean="0"/>
                        <a:t> 2 </a:t>
                      </a:r>
                      <a:r>
                        <a:rPr lang="en-US" sz="1000" dirty="0" err="1" smtClean="0"/>
                        <a:t>Goshenite</a:t>
                      </a:r>
                      <a:r>
                        <a:rPr lang="en-US" sz="1000" dirty="0" smtClean="0"/>
                        <a:t> 2 </a:t>
                      </a:r>
                      <a:r>
                        <a:rPr lang="en-US" sz="1000" dirty="0" err="1" smtClean="0"/>
                        <a:t>Rhodonite</a:t>
                      </a:r>
                      <a:r>
                        <a:rPr lang="en-US" sz="1000" dirty="0" smtClean="0"/>
                        <a:t> 2 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Rose Quartz 2</a:t>
                      </a:r>
                      <a:br>
                        <a:rPr lang="en-US" sz="1000" dirty="0" smtClean="0"/>
                      </a:br>
                      <a:r>
                        <a:rPr lang="en-US" sz="1000" dirty="0" err="1" smtClean="0"/>
                        <a:t>Sodalite</a:t>
                      </a:r>
                      <a:r>
                        <a:rPr lang="en-US" sz="1000" dirty="0" smtClean="0"/>
                        <a:t> 2 Moonstone 2 Wood 2 </a:t>
                      </a:r>
                      <a:r>
                        <a:rPr lang="en-US" sz="1000" dirty="0" err="1" smtClean="0"/>
                        <a:t>Spodumene</a:t>
                      </a:r>
                      <a:r>
                        <a:rPr lang="en-US" sz="1000" dirty="0" smtClean="0"/>
                        <a:t> 2 </a:t>
                      </a:r>
                      <a:r>
                        <a:rPr lang="en-US" sz="1000" dirty="0" err="1" smtClean="0"/>
                        <a:t>Chrysoprase</a:t>
                      </a:r>
                      <a:r>
                        <a:rPr lang="en-US" sz="1000" dirty="0" smtClean="0"/>
                        <a:t> 1 Jade 1</a:t>
                      </a:r>
                      <a:br>
                        <a:rPr lang="en-US" sz="1000" dirty="0" smtClean="0"/>
                      </a:br>
                      <a:r>
                        <a:rPr lang="en-US" sz="1000" dirty="0" smtClean="0"/>
                        <a:t> Amazonite 1 Malachite 1 Sphalerite 1 Petrified 1 </a:t>
                      </a:r>
                      <a:r>
                        <a:rPr lang="en-US" sz="1000" dirty="0" err="1" smtClean="0"/>
                        <a:t>Opalized</a:t>
                      </a:r>
                      <a:r>
                        <a:rPr lang="en-US" sz="1000" dirty="0" smtClean="0"/>
                        <a:t> 1</a:t>
                      </a:r>
                      <a:endParaRPr lang="he-IL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0D2EB"/>
                    </a:solidFill>
                  </a:tcPr>
                </a:tc>
              </a:tr>
              <a:tr h="994701">
                <a:tc>
                  <a:txBody>
                    <a:bodyPr/>
                    <a:lstStyle/>
                    <a:p>
                      <a:endParaRPr lang="he-IL" dirty="0"/>
                    </a:p>
                  </a:txBody>
                  <a:tcPr>
                    <a:solidFill>
                      <a:srgbClr val="F7EBF4"/>
                    </a:solidFill>
                  </a:tcPr>
                </a:tc>
                <a:tc>
                  <a:txBody>
                    <a:bodyPr/>
                    <a:lstStyle/>
                    <a:p>
                      <a:endParaRPr lang="he-IL" dirty="0"/>
                    </a:p>
                  </a:txBody>
                  <a:tcPr>
                    <a:solidFill>
                      <a:srgbClr val="F7EBF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rtl="1"/>
                      <a:endParaRPr lang="he-IL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rtl="1"/>
                      <a:endParaRPr lang="he-IL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rtl="1"/>
                      <a:endParaRPr lang="he-IL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rtl="1"/>
                      <a:endParaRPr lang="he-IL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7EBF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fontAlgn="ctr"/>
                      <a:endParaRPr lang="he-IL" dirty="0">
                        <a:effectLst/>
                      </a:endParaRPr>
                    </a:p>
                  </a:txBody>
                  <a:tcPr anchor="ctr">
                    <a:solidFill>
                      <a:srgbClr val="F7EBF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r" rtl="0" fontAlgn="ctr"/>
                      <a:endParaRPr lang="he-IL" dirty="0">
                        <a:effectLst/>
                      </a:endParaRPr>
                    </a:p>
                  </a:txBody>
                  <a:tcPr anchor="ctr">
                    <a:solidFill>
                      <a:srgbClr val="F7EBF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50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/>
          <p:cNvGrpSpPr/>
          <p:nvPr/>
        </p:nvGrpSpPr>
        <p:grpSpPr>
          <a:xfrm>
            <a:off x="1184656" y="210312"/>
            <a:ext cx="10699496" cy="6858000"/>
            <a:chOff x="1239520" y="137160"/>
            <a:chExt cx="10699496" cy="6858000"/>
          </a:xfrm>
        </p:grpSpPr>
        <p:pic>
          <p:nvPicPr>
            <p:cNvPr id="5" name="תמונה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736" y="137160"/>
              <a:ext cx="10622280" cy="6858000"/>
            </a:xfrm>
            <a:prstGeom prst="rect">
              <a:avLst/>
            </a:prstGeom>
          </p:spPr>
        </p:pic>
        <p:sp>
          <p:nvSpPr>
            <p:cNvPr id="6" name="מלבן 5"/>
            <p:cNvSpPr/>
            <p:nvPr/>
          </p:nvSpPr>
          <p:spPr>
            <a:xfrm>
              <a:off x="1239520" y="416560"/>
              <a:ext cx="741680" cy="49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8" name="מלבן 7"/>
          <p:cNvSpPr/>
          <p:nvPr/>
        </p:nvSpPr>
        <p:spPr>
          <a:xfrm>
            <a:off x="1472184" y="1344168"/>
            <a:ext cx="194687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Maiandra GD" panose="020E0502030308020204" pitchFamily="34" charset="0"/>
              </a:rPr>
              <a:t>Accuracy change based on features</a:t>
            </a:r>
            <a:endParaRPr lang="he-IL" sz="3200" b="1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442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קבוצה 5"/>
          <p:cNvGrpSpPr/>
          <p:nvPr/>
        </p:nvGrpSpPr>
        <p:grpSpPr>
          <a:xfrm>
            <a:off x="777240" y="-26416"/>
            <a:ext cx="11137392" cy="6884416"/>
            <a:chOff x="1560576" y="64008"/>
            <a:chExt cx="9144000" cy="6858000"/>
          </a:xfrm>
        </p:grpSpPr>
        <p:pic>
          <p:nvPicPr>
            <p:cNvPr id="4" name="תמונה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576" y="64008"/>
              <a:ext cx="9144000" cy="6858000"/>
            </a:xfrm>
            <a:prstGeom prst="rect">
              <a:avLst/>
            </a:prstGeom>
          </p:spPr>
        </p:pic>
        <p:sp>
          <p:nvSpPr>
            <p:cNvPr id="5" name="מלבן 4"/>
            <p:cNvSpPr/>
            <p:nvPr/>
          </p:nvSpPr>
          <p:spPr>
            <a:xfrm>
              <a:off x="1746504" y="274320"/>
              <a:ext cx="457200" cy="374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9" name="תמונה 8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/>
          <a:srcRect l="60150" t="50592" r="24625" b="30325"/>
          <a:stretch/>
        </p:blipFill>
        <p:spPr>
          <a:xfrm>
            <a:off x="7294740" y="3685032"/>
            <a:ext cx="2965814" cy="1884680"/>
          </a:xfrm>
          <a:prstGeom prst="rect">
            <a:avLst/>
          </a:prstGeom>
        </p:spPr>
      </p:pic>
      <p:sp>
        <p:nvSpPr>
          <p:cNvPr id="10" name="מלבן 9"/>
          <p:cNvSpPr/>
          <p:nvPr/>
        </p:nvSpPr>
        <p:spPr>
          <a:xfrm>
            <a:off x="6485160" y="2857607"/>
            <a:ext cx="37753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My Machine</a:t>
            </a:r>
            <a:endParaRPr lang="he-IL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844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/>
          <p:cNvGrpSpPr/>
          <p:nvPr/>
        </p:nvGrpSpPr>
        <p:grpSpPr>
          <a:xfrm>
            <a:off x="1184656" y="210312"/>
            <a:ext cx="10699496" cy="6858000"/>
            <a:chOff x="1239520" y="137160"/>
            <a:chExt cx="10699496" cy="6858000"/>
          </a:xfrm>
        </p:grpSpPr>
        <p:pic>
          <p:nvPicPr>
            <p:cNvPr id="5" name="תמונה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736" y="137160"/>
              <a:ext cx="10622280" cy="6858000"/>
            </a:xfrm>
            <a:prstGeom prst="rect">
              <a:avLst/>
            </a:prstGeom>
          </p:spPr>
        </p:pic>
        <p:sp>
          <p:nvSpPr>
            <p:cNvPr id="6" name="מלבן 5"/>
            <p:cNvSpPr/>
            <p:nvPr/>
          </p:nvSpPr>
          <p:spPr>
            <a:xfrm>
              <a:off x="1239520" y="416560"/>
              <a:ext cx="741680" cy="49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419063" y="1636555"/>
            <a:ext cx="534924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dirty="0" smtClean="0">
                <a:latin typeface="Maiandra GD" panose="020E0502030308020204" pitchFamily="34" charset="0"/>
              </a:rPr>
              <a:t>The rarest stones in the world</a:t>
            </a:r>
            <a:endParaRPr lang="he-IL" sz="2800" dirty="0">
              <a:latin typeface="Maiandra GD" panose="020E0502030308020204" pitchFamily="34" charset="0"/>
            </a:endParaRPr>
          </a:p>
        </p:txBody>
      </p:sp>
      <p:sp>
        <p:nvSpPr>
          <p:cNvPr id="8" name="מלבן 7"/>
          <p:cNvSpPr/>
          <p:nvPr/>
        </p:nvSpPr>
        <p:spPr>
          <a:xfrm>
            <a:off x="1472184" y="1344168"/>
            <a:ext cx="19468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Maiandra GD" panose="020E0502030308020204" pitchFamily="34" charset="0"/>
              </a:rPr>
              <a:t>+Bonus:</a:t>
            </a:r>
            <a:endParaRPr lang="he-IL" sz="3200" b="1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711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/>
          <p:cNvGrpSpPr/>
          <p:nvPr/>
        </p:nvGrpSpPr>
        <p:grpSpPr>
          <a:xfrm>
            <a:off x="1239520" y="137160"/>
            <a:ext cx="10699496" cy="6858000"/>
            <a:chOff x="1239520" y="137160"/>
            <a:chExt cx="10699496" cy="6858000"/>
          </a:xfrm>
        </p:grpSpPr>
        <p:pic>
          <p:nvPicPr>
            <p:cNvPr id="4" name="תמונה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736" y="137160"/>
              <a:ext cx="10622280" cy="6858000"/>
            </a:xfrm>
            <a:prstGeom prst="rect">
              <a:avLst/>
            </a:prstGeom>
          </p:spPr>
        </p:pic>
        <p:sp>
          <p:nvSpPr>
            <p:cNvPr id="3" name="מלבן 2"/>
            <p:cNvSpPr/>
            <p:nvPr/>
          </p:nvSpPr>
          <p:spPr>
            <a:xfrm>
              <a:off x="1239520" y="416560"/>
              <a:ext cx="741680" cy="49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697736" y="3756862"/>
            <a:ext cx="3834384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>
                <a:latin typeface="Maiandra GD" panose="020E0502030308020204" pitchFamily="34" charset="0"/>
              </a:rPr>
              <a:t>With a little more time I would…</a:t>
            </a:r>
            <a:endParaRPr lang="he-IL" sz="3200" dirty="0">
              <a:latin typeface="Maiandra GD" panose="020E0502030308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31136" y="2002536"/>
            <a:ext cx="7772400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/>
              <a:t>If you will find gemstones, you most likely find also “Lapis Lazuli” and “Unakite”. They came out in every single location where stones found.</a:t>
            </a:r>
            <a:br>
              <a:rPr lang="en-US" dirty="0" smtClean="0"/>
            </a:br>
            <a:r>
              <a:rPr lang="en-US" dirty="0" smtClean="0"/>
              <a:t>Apatite is also a very common stone.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/>
              <a:t>Finally, </a:t>
            </a:r>
            <a:r>
              <a:rPr lang="en-US" b="1" dirty="0" smtClean="0"/>
              <a:t>you can predict stone group by a given location. </a:t>
            </a:r>
            <a:r>
              <a:rPr lang="en-US" dirty="0" smtClean="0"/>
              <a:t>The location’s coordinates are more then enough feature.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he-IL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697736" y="1346200"/>
            <a:ext cx="22860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3200" dirty="0" smtClean="0">
                <a:latin typeface="Maiandra GD" panose="020E0502030308020204" pitchFamily="34" charset="0"/>
              </a:rPr>
              <a:t>Conclusions</a:t>
            </a:r>
            <a:endParaRPr lang="he-IL" sz="3200" dirty="0">
              <a:latin typeface="Maiandra GD" panose="020E0502030308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31136" y="4995537"/>
            <a:ext cx="77724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/>
              <a:t>Develop the rare-stone dataframe, and build an algorithm that predict the exact locations, by a given rare-stone name.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 smtClean="0"/>
              <a:t>Make a geology research, and add some relative geologic-based features.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3509243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קבוצה 2"/>
          <p:cNvGrpSpPr/>
          <p:nvPr/>
        </p:nvGrpSpPr>
        <p:grpSpPr>
          <a:xfrm>
            <a:off x="155448" y="0"/>
            <a:ext cx="11942064" cy="6858000"/>
            <a:chOff x="0" y="0"/>
            <a:chExt cx="12271248" cy="6858000"/>
          </a:xfrm>
        </p:grpSpPr>
        <p:pic>
          <p:nvPicPr>
            <p:cNvPr id="4" name="תמונה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271248" cy="6858000"/>
            </a:xfrm>
            <a:prstGeom prst="rect">
              <a:avLst/>
            </a:prstGeom>
          </p:spPr>
        </p:pic>
        <p:sp>
          <p:nvSpPr>
            <p:cNvPr id="2" name="מלבן 1"/>
            <p:cNvSpPr/>
            <p:nvPr/>
          </p:nvSpPr>
          <p:spPr>
            <a:xfrm>
              <a:off x="294640" y="254000"/>
              <a:ext cx="741680" cy="49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98422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" y="0"/>
            <a:ext cx="11073384" cy="7068312"/>
          </a:xfrm>
          <a:prstGeom prst="rect">
            <a:avLst/>
          </a:prstGeom>
        </p:spPr>
      </p:pic>
      <p:sp>
        <p:nvSpPr>
          <p:cNvPr id="3" name="מלבן 2"/>
          <p:cNvSpPr/>
          <p:nvPr/>
        </p:nvSpPr>
        <p:spPr>
          <a:xfrm>
            <a:off x="975360" y="142240"/>
            <a:ext cx="741680" cy="497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292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קבוצה 21"/>
          <p:cNvGrpSpPr/>
          <p:nvPr/>
        </p:nvGrpSpPr>
        <p:grpSpPr>
          <a:xfrm>
            <a:off x="649224" y="73152"/>
            <a:ext cx="11015472" cy="6858000"/>
            <a:chOff x="649224" y="73152"/>
            <a:chExt cx="11015472" cy="6858000"/>
          </a:xfrm>
        </p:grpSpPr>
        <p:pic>
          <p:nvPicPr>
            <p:cNvPr id="2" name="תמונה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224" y="73152"/>
              <a:ext cx="11015472" cy="6858000"/>
            </a:xfrm>
            <a:prstGeom prst="rect">
              <a:avLst/>
            </a:prstGeom>
          </p:spPr>
        </p:pic>
        <p:sp>
          <p:nvSpPr>
            <p:cNvPr id="21" name="מלבן 20"/>
            <p:cNvSpPr/>
            <p:nvPr/>
          </p:nvSpPr>
          <p:spPr>
            <a:xfrm>
              <a:off x="843280" y="314960"/>
              <a:ext cx="741680" cy="49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083816" y="4489704"/>
            <a:ext cx="1234440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400" dirty="0" smtClean="0">
                <a:latin typeface="Maiandra GD" panose="020E0502030308020204" pitchFamily="34" charset="0"/>
              </a:rPr>
              <a:t>Web crawling for </a:t>
            </a:r>
            <a:r>
              <a:rPr lang="en-US" sz="1400" dirty="0" smtClean="0"/>
              <a:t>collecting </a:t>
            </a:r>
            <a:r>
              <a:rPr lang="en-US" sz="1400" dirty="0"/>
              <a:t>and </a:t>
            </a:r>
            <a:r>
              <a:rPr lang="en-US" sz="1400" dirty="0" smtClean="0"/>
              <a:t>obtaining </a:t>
            </a:r>
            <a:r>
              <a:rPr lang="en-US" sz="1400" dirty="0"/>
              <a:t>the data</a:t>
            </a:r>
            <a:endParaRPr lang="he-IL" sz="1400" dirty="0">
              <a:latin typeface="Maiandra GD" panose="020E0502030308020204" pitchFamily="34" charset="0"/>
            </a:endParaRPr>
          </a:p>
        </p:txBody>
      </p:sp>
      <p:cxnSp>
        <p:nvCxnSpPr>
          <p:cNvPr id="6" name="מחבר ישר 5"/>
          <p:cNvCxnSpPr/>
          <p:nvPr/>
        </p:nvCxnSpPr>
        <p:spPr>
          <a:xfrm flipV="1">
            <a:off x="1920240" y="4328160"/>
            <a:ext cx="8026400" cy="1016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אליפסה 10"/>
          <p:cNvSpPr/>
          <p:nvPr/>
        </p:nvSpPr>
        <p:spPr>
          <a:xfrm>
            <a:off x="3423920" y="4257548"/>
            <a:ext cx="213360" cy="161544"/>
          </a:xfrm>
          <a:prstGeom prst="ellipse">
            <a:avLst/>
          </a:prstGeom>
          <a:solidFill>
            <a:srgbClr val="D688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אליפסה 11"/>
          <p:cNvSpPr/>
          <p:nvPr/>
        </p:nvSpPr>
        <p:spPr>
          <a:xfrm>
            <a:off x="1870456" y="4257548"/>
            <a:ext cx="213360" cy="161544"/>
          </a:xfrm>
          <a:prstGeom prst="ellipse">
            <a:avLst/>
          </a:prstGeom>
          <a:solidFill>
            <a:srgbClr val="D688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אליפסה 12"/>
          <p:cNvSpPr/>
          <p:nvPr/>
        </p:nvSpPr>
        <p:spPr>
          <a:xfrm>
            <a:off x="5297424" y="4257548"/>
            <a:ext cx="213360" cy="161544"/>
          </a:xfrm>
          <a:prstGeom prst="ellipse">
            <a:avLst/>
          </a:prstGeom>
          <a:solidFill>
            <a:srgbClr val="D688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אליפסה 13"/>
          <p:cNvSpPr/>
          <p:nvPr/>
        </p:nvSpPr>
        <p:spPr>
          <a:xfrm>
            <a:off x="7064248" y="4257548"/>
            <a:ext cx="213360" cy="161544"/>
          </a:xfrm>
          <a:prstGeom prst="ellipse">
            <a:avLst/>
          </a:prstGeom>
          <a:solidFill>
            <a:srgbClr val="D688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אליפסה 14"/>
          <p:cNvSpPr/>
          <p:nvPr/>
        </p:nvSpPr>
        <p:spPr>
          <a:xfrm>
            <a:off x="8768080" y="4257548"/>
            <a:ext cx="213360" cy="161544"/>
          </a:xfrm>
          <a:prstGeom prst="ellipse">
            <a:avLst/>
          </a:prstGeom>
          <a:solidFill>
            <a:srgbClr val="D688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3637280" y="4419092"/>
            <a:ext cx="123444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400" dirty="0" smtClean="0">
                <a:latin typeface="Maiandra GD" panose="020E0502030308020204" pitchFamily="34" charset="0"/>
              </a:rPr>
              <a:t>Cleaning, formatting, and filtering the data</a:t>
            </a:r>
            <a:endParaRPr lang="he-IL" sz="1400" dirty="0">
              <a:latin typeface="Maiandra GD" panose="020E0502030308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04104" y="4489704"/>
            <a:ext cx="1316736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400" dirty="0">
                <a:latin typeface="Maiandra GD" panose="020E0502030308020204" pitchFamily="34" charset="0"/>
              </a:rPr>
              <a:t>V</a:t>
            </a:r>
            <a:r>
              <a:rPr lang="en-US" sz="1400" dirty="0" smtClean="0">
                <a:latin typeface="Maiandra GD" panose="020E0502030308020204" pitchFamily="34" charset="0"/>
              </a:rPr>
              <a:t>isualizing and understanding the data</a:t>
            </a:r>
            <a:endParaRPr lang="he-IL" sz="1400" dirty="0">
              <a:latin typeface="Maiandra GD" panose="020E0502030308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01408" y="4489704"/>
            <a:ext cx="1316736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400" dirty="0" smtClean="0">
                <a:latin typeface="Maiandra GD" panose="020E0502030308020204" pitchFamily="34" charset="0"/>
              </a:rPr>
              <a:t>Clustering the data into groups, modeling and the algorithm</a:t>
            </a:r>
            <a:endParaRPr lang="he-IL" sz="1400" dirty="0">
              <a:latin typeface="Maiandra GD" panose="020E0502030308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74760" y="4489704"/>
            <a:ext cx="1316736" cy="160043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400" dirty="0" smtClean="0">
                <a:latin typeface="Maiandra GD" panose="020E0502030308020204" pitchFamily="34" charset="0"/>
              </a:rPr>
              <a:t>Presentation </a:t>
            </a:r>
            <a:r>
              <a:rPr lang="en-US" sz="1400" dirty="0">
                <a:latin typeface="Maiandra GD" panose="020E0502030308020204" pitchFamily="34" charset="0"/>
              </a:rPr>
              <a:t>of </a:t>
            </a:r>
            <a:r>
              <a:rPr lang="en-US" sz="1400" dirty="0" smtClean="0">
                <a:latin typeface="Maiandra GD" panose="020E0502030308020204" pitchFamily="34" charset="0"/>
              </a:rPr>
              <a:t>data, understanding and  </a:t>
            </a:r>
            <a:r>
              <a:rPr lang="en-US" sz="1400" dirty="0">
                <a:latin typeface="Maiandra GD" panose="020E0502030308020204" pitchFamily="34" charset="0"/>
              </a:rPr>
              <a:t>delivering the </a:t>
            </a:r>
            <a:r>
              <a:rPr lang="en-US" sz="1400" dirty="0" smtClean="0">
                <a:latin typeface="Maiandra GD" panose="020E0502030308020204" pitchFamily="34" charset="0"/>
              </a:rPr>
              <a:t>results + Final predict model</a:t>
            </a:r>
            <a:endParaRPr lang="he-IL" sz="14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91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קבוצה 11"/>
          <p:cNvGrpSpPr/>
          <p:nvPr/>
        </p:nvGrpSpPr>
        <p:grpSpPr>
          <a:xfrm>
            <a:off x="576072" y="0"/>
            <a:ext cx="11091672" cy="6858000"/>
            <a:chOff x="576072" y="0"/>
            <a:chExt cx="11091672" cy="6858000"/>
          </a:xfrm>
        </p:grpSpPr>
        <p:grpSp>
          <p:nvGrpSpPr>
            <p:cNvPr id="10" name="קבוצה 9"/>
            <p:cNvGrpSpPr/>
            <p:nvPr/>
          </p:nvGrpSpPr>
          <p:grpSpPr>
            <a:xfrm>
              <a:off x="576072" y="0"/>
              <a:ext cx="11091672" cy="6858000"/>
              <a:chOff x="576072" y="0"/>
              <a:chExt cx="11091672" cy="6858000"/>
            </a:xfrm>
          </p:grpSpPr>
          <p:pic>
            <p:nvPicPr>
              <p:cNvPr id="4" name="תמונה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072" y="0"/>
                <a:ext cx="11091672" cy="6858000"/>
              </a:xfrm>
              <a:prstGeom prst="rect">
                <a:avLst/>
              </a:prstGeom>
            </p:spPr>
          </p:pic>
          <p:sp>
            <p:nvSpPr>
              <p:cNvPr id="9" name="מלבן 8"/>
              <p:cNvSpPr/>
              <p:nvPr/>
            </p:nvSpPr>
            <p:spPr>
              <a:xfrm>
                <a:off x="10210800" y="4482320"/>
                <a:ext cx="731520" cy="21945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11" name="מלבן 10"/>
            <p:cNvSpPr/>
            <p:nvPr/>
          </p:nvSpPr>
          <p:spPr>
            <a:xfrm>
              <a:off x="762000" y="137413"/>
              <a:ext cx="741680" cy="49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310640" y="2143760"/>
            <a:ext cx="417576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400" dirty="0" smtClean="0">
                <a:latin typeface="SWItalc" panose="02000400000000000000" pitchFamily="2" charset="0"/>
              </a:rPr>
              <a:t>Finding main gemstones to explore, and crawling their data</a:t>
            </a:r>
            <a:endParaRPr lang="he-IL" sz="1400" dirty="0">
              <a:latin typeface="SWItalc" panose="02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640" y="3056867"/>
            <a:ext cx="200152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>
                <a:latin typeface="Maiandra GD" panose="020E0502030308020204" pitchFamily="34" charset="0"/>
              </a:rPr>
              <a:t>Gemstones list</a:t>
            </a:r>
            <a:endParaRPr lang="he-IL" sz="1600" dirty="0">
              <a:latin typeface="Maiandra GD" panose="020E0502030308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63294" y="3568258"/>
            <a:ext cx="1696212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>
                <a:latin typeface="Maiandra GD" panose="020E0502030308020204" pitchFamily="34" charset="0"/>
              </a:rPr>
              <a:t>From “Geology.com” I took the main gemstones list that I wanted to explore.</a:t>
            </a:r>
            <a:endParaRPr lang="he-IL" sz="1400" dirty="0">
              <a:latin typeface="Maiandra GD" panose="020E0502030308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59506" y="3056867"/>
            <a:ext cx="2746248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600" dirty="0" smtClean="0">
                <a:latin typeface="Maiandra GD" panose="020E0502030308020204" pitchFamily="34" charset="0"/>
              </a:rPr>
              <a:t>Gemstones and Locations</a:t>
            </a:r>
            <a:endParaRPr lang="he-IL" sz="1600" dirty="0">
              <a:latin typeface="Maiandra GD" panose="020E0502030308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10026" y="3373120"/>
            <a:ext cx="2045208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1400" dirty="0" smtClean="0">
                <a:latin typeface="Maiandra GD" panose="020E0502030308020204" pitchFamily="34" charset="0"/>
              </a:rPr>
              <a:t>From “mindat.org” I took every relevant information about the gemstone. After I had their locations references, I took the relevant details of each location, and put it into a different dataframe</a:t>
            </a:r>
            <a:r>
              <a:rPr lang="en-US" sz="1400" dirty="0">
                <a:latin typeface="Maiandra GD" panose="020E0502030308020204" pitchFamily="34" charset="0"/>
              </a:rPr>
              <a:t>.</a:t>
            </a:r>
            <a:endParaRPr lang="he-IL" sz="1400" dirty="0">
              <a:latin typeface="Maiandra GD" panose="020E0502030308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22068" y="5946556"/>
            <a:ext cx="379984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600" b="1" dirty="0" smtClean="0">
                <a:latin typeface="Maiandra GD" panose="020E0502030308020204" pitchFamily="34" charset="0"/>
              </a:rPr>
              <a:t>BeautifulSoup and Selenium</a:t>
            </a:r>
            <a:endParaRPr lang="he-IL" sz="1600" b="1" dirty="0">
              <a:latin typeface="Maiandra GD" panose="020E0502030308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6000" y="5592126"/>
            <a:ext cx="379984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u="sng" dirty="0" smtClean="0">
                <a:latin typeface="Maiandra GD" panose="020E0502030308020204" pitchFamily="34" charset="0"/>
              </a:rPr>
              <a:t>Main tools:</a:t>
            </a:r>
            <a:endParaRPr lang="he-IL" u="sng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48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קבוצה 3"/>
          <p:cNvGrpSpPr/>
          <p:nvPr/>
        </p:nvGrpSpPr>
        <p:grpSpPr>
          <a:xfrm>
            <a:off x="267208" y="111760"/>
            <a:ext cx="11091672" cy="6858000"/>
            <a:chOff x="576072" y="0"/>
            <a:chExt cx="11091672" cy="6858000"/>
          </a:xfrm>
        </p:grpSpPr>
        <p:grpSp>
          <p:nvGrpSpPr>
            <p:cNvPr id="5" name="קבוצה 4"/>
            <p:cNvGrpSpPr/>
            <p:nvPr/>
          </p:nvGrpSpPr>
          <p:grpSpPr>
            <a:xfrm>
              <a:off x="576072" y="0"/>
              <a:ext cx="11091672" cy="6858000"/>
              <a:chOff x="576072" y="0"/>
              <a:chExt cx="11091672" cy="6858000"/>
            </a:xfrm>
          </p:grpSpPr>
          <p:pic>
            <p:nvPicPr>
              <p:cNvPr id="7" name="תמונה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072" y="0"/>
                <a:ext cx="11091672" cy="6858000"/>
              </a:xfrm>
              <a:prstGeom prst="rect">
                <a:avLst/>
              </a:prstGeom>
            </p:spPr>
          </p:pic>
          <p:sp>
            <p:nvSpPr>
              <p:cNvPr id="8" name="מלבן 7"/>
              <p:cNvSpPr/>
              <p:nvPr/>
            </p:nvSpPr>
            <p:spPr>
              <a:xfrm>
                <a:off x="10210800" y="4482320"/>
                <a:ext cx="731520" cy="21945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p:sp>
          <p:nvSpPr>
            <p:cNvPr id="6" name="מלבן 5"/>
            <p:cNvSpPr/>
            <p:nvPr/>
          </p:nvSpPr>
          <p:spPr>
            <a:xfrm>
              <a:off x="762000" y="137413"/>
              <a:ext cx="741680" cy="49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88644" y="1971100"/>
            <a:ext cx="4724400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3200" b="1" dirty="0" smtClean="0">
                <a:latin typeface="Maiandra GD" panose="020E0502030308020204" pitchFamily="34" charset="0"/>
              </a:rPr>
              <a:t>But, not every thing was so easy…</a:t>
            </a:r>
            <a:br>
              <a:rPr lang="en-US" sz="3200" b="1" dirty="0" smtClean="0">
                <a:latin typeface="Maiandra GD" panose="020E0502030308020204" pitchFamily="34" charset="0"/>
              </a:rPr>
            </a:br>
            <a:endParaRPr lang="he-IL" sz="3200" b="1" dirty="0">
              <a:latin typeface="Maiandra GD" panose="020E0502030308020204" pitchFamily="34" charset="0"/>
            </a:endParaRPr>
          </a:p>
        </p:txBody>
      </p:sp>
      <p:grpSp>
        <p:nvGrpSpPr>
          <p:cNvPr id="13" name="קבוצה 12"/>
          <p:cNvGrpSpPr/>
          <p:nvPr/>
        </p:nvGrpSpPr>
        <p:grpSpPr>
          <a:xfrm>
            <a:off x="5882641" y="1239520"/>
            <a:ext cx="5953759" cy="4200190"/>
            <a:chOff x="5608321" y="1330959"/>
            <a:chExt cx="6079800" cy="4003041"/>
          </a:xfrm>
        </p:grpSpPr>
        <p:pic>
          <p:nvPicPr>
            <p:cNvPr id="10" name="תמונה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00" r="808" b="6083"/>
            <a:stretch/>
          </p:blipFill>
          <p:spPr>
            <a:xfrm>
              <a:off x="5608321" y="1330959"/>
              <a:ext cx="6079800" cy="4003041"/>
            </a:xfrm>
            <a:prstGeom prst="rect">
              <a:avLst/>
            </a:prstGeom>
          </p:spPr>
        </p:pic>
        <p:sp>
          <p:nvSpPr>
            <p:cNvPr id="12" name="מלבן 11"/>
            <p:cNvSpPr/>
            <p:nvPr/>
          </p:nvSpPr>
          <p:spPr>
            <a:xfrm>
              <a:off x="5608321" y="1330959"/>
              <a:ext cx="6079800" cy="4003041"/>
            </a:xfrm>
            <a:prstGeom prst="rect">
              <a:avLst/>
            </a:prstGeom>
            <a:noFill/>
            <a:ln w="47625">
              <a:solidFill>
                <a:srgbClr val="D68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018032" y="3249210"/>
            <a:ext cx="3709924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600" b="1" dirty="0" smtClean="0">
                <a:latin typeface="Maiandra GD" panose="020E0502030308020204" pitchFamily="34" charset="0"/>
              </a:rPr>
              <a:t>After a number of pages visits, the “Midnat” Site wanted to check if I am a bot.</a:t>
            </a:r>
            <a:br>
              <a:rPr lang="en-US" sz="1600" b="1" dirty="0" smtClean="0">
                <a:latin typeface="Maiandra GD" panose="020E0502030308020204" pitchFamily="34" charset="0"/>
              </a:rPr>
            </a:br>
            <a:r>
              <a:rPr lang="en-US" sz="1600" b="1" dirty="0" smtClean="0">
                <a:latin typeface="Maiandra GD" panose="020E0502030308020204" pitchFamily="34" charset="0"/>
              </a:rPr>
              <a:t>of course I am not, but my program is.</a:t>
            </a:r>
            <a:br>
              <a:rPr lang="en-US" sz="1600" b="1" dirty="0" smtClean="0">
                <a:latin typeface="Maiandra GD" panose="020E0502030308020204" pitchFamily="34" charset="0"/>
              </a:rPr>
            </a:br>
            <a:r>
              <a:rPr lang="en-US" sz="1600" b="1" dirty="0" smtClean="0">
                <a:latin typeface="Maiandra GD" panose="020E0502030308020204" pitchFamily="34" charset="0"/>
              </a:rPr>
              <a:t>So, I made my calculations and found out that this bot-checker appears every 23 minutes. (including the sleeping and searching time). So, I had to stay close, and pass the test every 23 minutes.</a:t>
            </a:r>
            <a:br>
              <a:rPr lang="en-US" sz="1600" b="1" dirty="0" smtClean="0">
                <a:latin typeface="Maiandra GD" panose="020E0502030308020204" pitchFamily="34" charset="0"/>
              </a:rPr>
            </a:br>
            <a:r>
              <a:rPr lang="en-US" sz="1600" b="1" dirty="0" smtClean="0">
                <a:latin typeface="Maiandra GD" panose="020E0502030308020204" pitchFamily="34" charset="0"/>
              </a:rPr>
              <a:t>Finally, after 5 and a </a:t>
            </a:r>
            <a:r>
              <a:rPr lang="en-US" sz="1600" b="1" dirty="0">
                <a:latin typeface="Maiandra GD" panose="020E0502030308020204" pitchFamily="34" charset="0"/>
              </a:rPr>
              <a:t>half hours,  </a:t>
            </a:r>
            <a:r>
              <a:rPr lang="en-US" sz="1600" b="1" dirty="0" smtClean="0">
                <a:latin typeface="Maiandra GD" panose="020E0502030308020204" pitchFamily="34" charset="0"/>
              </a:rPr>
              <a:t>I had a dataset that contains 2,621 locations records, and another dataset that contains information about 77 gemstones. </a:t>
            </a:r>
            <a:endParaRPr lang="he-IL" sz="1600" b="1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27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/>
          <p:cNvGrpSpPr/>
          <p:nvPr/>
        </p:nvGrpSpPr>
        <p:grpSpPr>
          <a:xfrm>
            <a:off x="386080" y="0"/>
            <a:ext cx="11552936" cy="6720840"/>
            <a:chOff x="1239520" y="137160"/>
            <a:chExt cx="10699496" cy="6858000"/>
          </a:xfrm>
        </p:grpSpPr>
        <p:pic>
          <p:nvPicPr>
            <p:cNvPr id="4" name="תמונה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6736" y="137160"/>
              <a:ext cx="10622280" cy="6858000"/>
            </a:xfrm>
            <a:prstGeom prst="rect">
              <a:avLst/>
            </a:prstGeom>
          </p:spPr>
        </p:pic>
        <p:sp>
          <p:nvSpPr>
            <p:cNvPr id="3" name="מלבן 2"/>
            <p:cNvSpPr/>
            <p:nvPr/>
          </p:nvSpPr>
          <p:spPr>
            <a:xfrm>
              <a:off x="1239520" y="416560"/>
              <a:ext cx="741680" cy="49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" name="קבוצה 8"/>
          <p:cNvGrpSpPr/>
          <p:nvPr/>
        </p:nvGrpSpPr>
        <p:grpSpPr>
          <a:xfrm>
            <a:off x="4874490" y="1162050"/>
            <a:ext cx="6649998" cy="4808220"/>
            <a:chOff x="147042" y="1117600"/>
            <a:chExt cx="6649998" cy="4780280"/>
          </a:xfrm>
        </p:grpSpPr>
        <p:pic>
          <p:nvPicPr>
            <p:cNvPr id="5" name="תמונה 4"/>
            <p:cNvPicPr>
              <a:picLocks noChangeAspect="1"/>
            </p:cNvPicPr>
            <p:nvPr/>
          </p:nvPicPr>
          <p:blipFill rotWithShape="1">
            <a:blip r:embed="rId3"/>
            <a:srcRect l="26083" t="27111" r="21333" b="6519"/>
            <a:stretch/>
          </p:blipFill>
          <p:spPr>
            <a:xfrm>
              <a:off x="171427" y="1193800"/>
              <a:ext cx="6625613" cy="4704080"/>
            </a:xfrm>
            <a:prstGeom prst="rect">
              <a:avLst/>
            </a:prstGeom>
          </p:spPr>
        </p:pic>
        <p:sp>
          <p:nvSpPr>
            <p:cNvPr id="8" name="מלבן 7"/>
            <p:cNvSpPr/>
            <p:nvPr/>
          </p:nvSpPr>
          <p:spPr>
            <a:xfrm>
              <a:off x="147042" y="1117600"/>
              <a:ext cx="6507757" cy="4780280"/>
            </a:xfrm>
            <a:prstGeom prst="rect">
              <a:avLst/>
            </a:prstGeom>
            <a:noFill/>
            <a:ln w="34925">
              <a:solidFill>
                <a:srgbClr val="D68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261616" y="2124075"/>
            <a:ext cx="2306320" cy="3657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7030A0"/>
                </a:solidFill>
                <a:latin typeface="Maiandra GD" panose="020E0502030308020204" pitchFamily="34" charset="0"/>
              </a:rPr>
              <a:t>Locations Dataframe</a:t>
            </a:r>
            <a:endParaRPr lang="he-IL" b="1" dirty="0">
              <a:solidFill>
                <a:srgbClr val="7030A0"/>
              </a:solidFill>
              <a:latin typeface="Maiandra GD" panose="020E0502030308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00928" y="5985509"/>
            <a:ext cx="25603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b="1" dirty="0" smtClean="0">
                <a:solidFill>
                  <a:srgbClr val="7030A0"/>
                </a:solidFill>
                <a:latin typeface="Maiandra GD" panose="020E0502030308020204" pitchFamily="34" charset="0"/>
              </a:rPr>
              <a:t>Gemstones Dataframe</a:t>
            </a:r>
            <a:endParaRPr lang="he-IL" b="1" dirty="0">
              <a:solidFill>
                <a:srgbClr val="7030A0"/>
              </a:solidFill>
              <a:latin typeface="Maiandra GD" panose="020E0502030308020204" pitchFamily="34" charset="0"/>
            </a:endParaRPr>
          </a:p>
        </p:txBody>
      </p:sp>
      <p:grpSp>
        <p:nvGrpSpPr>
          <p:cNvPr id="18" name="קבוצה 17"/>
          <p:cNvGrpSpPr/>
          <p:nvPr/>
        </p:nvGrpSpPr>
        <p:grpSpPr>
          <a:xfrm>
            <a:off x="386080" y="2489835"/>
            <a:ext cx="6380480" cy="2152650"/>
            <a:chOff x="4592320" y="2946401"/>
            <a:chExt cx="6380480" cy="2152650"/>
          </a:xfrm>
        </p:grpSpPr>
        <p:pic>
          <p:nvPicPr>
            <p:cNvPr id="14" name="תמונה 13"/>
            <p:cNvPicPr>
              <a:picLocks noChangeAspect="1"/>
            </p:cNvPicPr>
            <p:nvPr/>
          </p:nvPicPr>
          <p:blipFill rotWithShape="1">
            <a:blip r:embed="rId4"/>
            <a:srcRect l="26250" t="34223" r="22083" b="34296"/>
            <a:stretch/>
          </p:blipFill>
          <p:spPr>
            <a:xfrm>
              <a:off x="4592320" y="2961640"/>
              <a:ext cx="6299200" cy="2137410"/>
            </a:xfrm>
            <a:prstGeom prst="rect">
              <a:avLst/>
            </a:prstGeom>
          </p:spPr>
        </p:pic>
        <p:sp>
          <p:nvSpPr>
            <p:cNvPr id="17" name="מלבן 16"/>
            <p:cNvSpPr/>
            <p:nvPr/>
          </p:nvSpPr>
          <p:spPr>
            <a:xfrm>
              <a:off x="4592320" y="2946401"/>
              <a:ext cx="6380480" cy="2152650"/>
            </a:xfrm>
            <a:prstGeom prst="rect">
              <a:avLst/>
            </a:prstGeom>
            <a:noFill/>
            <a:ln w="34925">
              <a:solidFill>
                <a:srgbClr val="D68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9" name="קבוצה 18"/>
          <p:cNvGrpSpPr/>
          <p:nvPr/>
        </p:nvGrpSpPr>
        <p:grpSpPr>
          <a:xfrm>
            <a:off x="585446" y="0"/>
            <a:ext cx="1622552" cy="6462523"/>
            <a:chOff x="762000" y="137413"/>
            <a:chExt cx="1622552" cy="6462523"/>
          </a:xfrm>
        </p:grpSpPr>
        <p:pic>
          <p:nvPicPr>
            <p:cNvPr id="22" name="תמונה 2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3" t="75969" r="83694" b="3764"/>
            <a:stretch/>
          </p:blipFill>
          <p:spPr>
            <a:xfrm>
              <a:off x="875792" y="5210048"/>
              <a:ext cx="1508760" cy="1389888"/>
            </a:xfrm>
            <a:prstGeom prst="rect">
              <a:avLst/>
            </a:prstGeom>
          </p:spPr>
        </p:pic>
        <p:sp>
          <p:nvSpPr>
            <p:cNvPr id="21" name="מלבן 20"/>
            <p:cNvSpPr/>
            <p:nvPr/>
          </p:nvSpPr>
          <p:spPr>
            <a:xfrm>
              <a:off x="762000" y="137413"/>
              <a:ext cx="741680" cy="49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28594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/>
          <p:cNvGrpSpPr/>
          <p:nvPr/>
        </p:nvGrpSpPr>
        <p:grpSpPr>
          <a:xfrm>
            <a:off x="352552" y="0"/>
            <a:ext cx="10671048" cy="6858000"/>
            <a:chOff x="393192" y="0"/>
            <a:chExt cx="10671048" cy="6858000"/>
          </a:xfrm>
        </p:grpSpPr>
        <p:pic>
          <p:nvPicPr>
            <p:cNvPr id="4" name="תמונה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192" y="0"/>
              <a:ext cx="10671048" cy="6858000"/>
            </a:xfrm>
            <a:prstGeom prst="rect">
              <a:avLst/>
            </a:prstGeom>
          </p:spPr>
        </p:pic>
        <p:sp>
          <p:nvSpPr>
            <p:cNvPr id="3" name="מלבן 2"/>
            <p:cNvSpPr/>
            <p:nvPr/>
          </p:nvSpPr>
          <p:spPr>
            <a:xfrm>
              <a:off x="660400" y="274320"/>
              <a:ext cx="741680" cy="49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48080" y="1581705"/>
            <a:ext cx="84632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latin typeface="Maiandra GD" panose="020E0502030308020204" pitchFamily="34" charset="0"/>
              </a:rPr>
              <a:t>Dealing with missing values:</a:t>
            </a:r>
            <a:endParaRPr lang="he-IL" b="1" dirty="0">
              <a:latin typeface="Maiandra GD" panose="020E0502030308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0400" y="962074"/>
            <a:ext cx="403352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3600" b="1" dirty="0" smtClean="0">
                <a:latin typeface="Maiandra GD" panose="020E0502030308020204" pitchFamily="34" charset="0"/>
              </a:rPr>
              <a:t>Scrubbing Data</a:t>
            </a:r>
            <a:endParaRPr lang="he-IL" sz="3600" b="1" dirty="0">
              <a:latin typeface="Maiandra GD" panose="020E0502030308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8080" y="2655669"/>
            <a:ext cx="84632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latin typeface="Maiandra GD" panose="020E0502030308020204" pitchFamily="34" charset="0"/>
              </a:rPr>
              <a:t>Dealing with duplicates;</a:t>
            </a:r>
            <a:endParaRPr lang="he-IL" b="1" dirty="0">
              <a:latin typeface="Maiandra GD" panose="020E0502030308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48080" y="3623001"/>
            <a:ext cx="84632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latin typeface="Maiandra GD" panose="020E0502030308020204" pitchFamily="34" charset="0"/>
              </a:rPr>
              <a:t>Cleaning the noise:</a:t>
            </a:r>
            <a:endParaRPr lang="he-IL" b="1" dirty="0">
              <a:latin typeface="Maiandra GD" panose="020E0502030308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8080" y="4590334"/>
            <a:ext cx="846328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 smtClean="0">
                <a:latin typeface="Maiandra GD" panose="020E0502030308020204" pitchFamily="34" charset="0"/>
              </a:rPr>
              <a:t>Formatting:</a:t>
            </a:r>
            <a:endParaRPr lang="he-IL" b="1" dirty="0">
              <a:latin typeface="Maiandra GD" panose="020E0502030308020204" pitchFamily="34" charset="0"/>
            </a:endParaRPr>
          </a:p>
        </p:txBody>
      </p:sp>
      <p:pic>
        <p:nvPicPr>
          <p:cNvPr id="15" name="תמונה 14"/>
          <p:cNvPicPr>
            <a:picLocks noChangeAspect="1"/>
          </p:cNvPicPr>
          <p:nvPr/>
        </p:nvPicPr>
        <p:blipFill rotWithShape="1">
          <a:blip r:embed="rId3"/>
          <a:srcRect l="45058" t="74285" r="40829" b="6518"/>
          <a:stretch/>
        </p:blipFill>
        <p:spPr>
          <a:xfrm>
            <a:off x="6249162" y="2035400"/>
            <a:ext cx="4390644" cy="2787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86078" y="2001490"/>
            <a:ext cx="465328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600" dirty="0" smtClean="0">
                <a:latin typeface="Maiandra GD" panose="020E0502030308020204" pitchFamily="34" charset="0"/>
              </a:rPr>
              <a:t>Dropping columns of too many missing values.</a:t>
            </a:r>
            <a:br>
              <a:rPr lang="en-US" sz="1600" dirty="0" smtClean="0">
                <a:latin typeface="Maiandra GD" panose="020E0502030308020204" pitchFamily="34" charset="0"/>
              </a:rPr>
            </a:br>
            <a:r>
              <a:rPr lang="en-US" sz="1600" dirty="0" smtClean="0">
                <a:latin typeface="Maiandra GD" panose="020E0502030308020204" pitchFamily="34" charset="0"/>
              </a:rPr>
              <a:t>Manually adding missing climate and coordinates.</a:t>
            </a:r>
            <a:endParaRPr lang="he-IL" sz="1600" dirty="0">
              <a:latin typeface="Maiandra GD" panose="020E0502030308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4076" y="2967376"/>
            <a:ext cx="558952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600" dirty="0" smtClean="0">
                <a:latin typeface="Maiandra GD" panose="020E0502030308020204" pitchFamily="34" charset="0"/>
              </a:rPr>
              <a:t>I </a:t>
            </a:r>
            <a:r>
              <a:rPr lang="en-US" sz="1600" dirty="0">
                <a:latin typeface="Maiandra GD" panose="020E0502030308020204" pitchFamily="34" charset="0"/>
              </a:rPr>
              <a:t>have </a:t>
            </a:r>
            <a:r>
              <a:rPr lang="en-US" sz="1600" dirty="0" smtClean="0">
                <a:latin typeface="Maiandra GD" panose="020E0502030308020204" pitchFamily="34" charset="0"/>
              </a:rPr>
              <a:t>a </a:t>
            </a:r>
            <a:r>
              <a:rPr lang="en-US" sz="1600" dirty="0">
                <a:latin typeface="Maiandra GD" panose="020E0502030308020204" pitchFamily="34" charset="0"/>
              </a:rPr>
              <a:t>tiny </a:t>
            </a:r>
            <a:r>
              <a:rPr lang="en-US" sz="1600" dirty="0" smtClean="0">
                <a:latin typeface="Maiandra GD" panose="020E0502030308020204" pitchFamily="34" charset="0"/>
              </a:rPr>
              <a:t>number of duplicates rows, which contained the exact same values, so I kept only the first ones.</a:t>
            </a:r>
            <a:endParaRPr lang="he-IL" sz="1600" dirty="0">
              <a:latin typeface="Maiandra GD" panose="020E0502030308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24076" y="4013971"/>
            <a:ext cx="558952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600" dirty="0" smtClean="0">
                <a:latin typeface="Maiandra GD" panose="020E0502030308020204" pitchFamily="34" charset="0"/>
              </a:rPr>
              <a:t>Many </a:t>
            </a:r>
            <a:r>
              <a:rPr lang="en-US" sz="1600" dirty="0">
                <a:latin typeface="Maiandra GD" panose="020E0502030308020204" pitchFamily="34" charset="0"/>
              </a:rPr>
              <a:t>strings contained </a:t>
            </a:r>
            <a:r>
              <a:rPr lang="en-US" sz="1600" dirty="0" smtClean="0">
                <a:latin typeface="Maiandra GD" panose="020E0502030308020204" pitchFamily="34" charset="0"/>
              </a:rPr>
              <a:t>unnecessary signs, duplicated words and so on, so I built some “cleaning” methods. </a:t>
            </a:r>
            <a:endParaRPr lang="he-IL" sz="1600" dirty="0">
              <a:latin typeface="Maiandra GD" panose="020E0502030308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24076" y="4951254"/>
            <a:ext cx="612800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1600" dirty="0" smtClean="0">
                <a:latin typeface="Maiandra GD" panose="020E0502030308020204" pitchFamily="34" charset="0"/>
              </a:rPr>
              <a:t>Importing every non–numeric variable into a fitted </a:t>
            </a:r>
            <a:r>
              <a:rPr lang="en-US" sz="1600" dirty="0" smtClean="0"/>
              <a:t>categorical data. Also, splitting columns such as coordinates into two columns, one for the latitude value and one for the longitude.</a:t>
            </a:r>
            <a:endParaRPr lang="he-IL" sz="16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03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קבוצה 1"/>
          <p:cNvGrpSpPr/>
          <p:nvPr/>
        </p:nvGrpSpPr>
        <p:grpSpPr>
          <a:xfrm>
            <a:off x="1002792" y="0"/>
            <a:ext cx="10671048" cy="6858000"/>
            <a:chOff x="393192" y="0"/>
            <a:chExt cx="10671048" cy="6858000"/>
          </a:xfrm>
        </p:grpSpPr>
        <p:pic>
          <p:nvPicPr>
            <p:cNvPr id="4" name="תמונה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192" y="0"/>
              <a:ext cx="10671048" cy="6858000"/>
            </a:xfrm>
            <a:prstGeom prst="rect">
              <a:avLst/>
            </a:prstGeom>
          </p:spPr>
        </p:pic>
        <p:sp>
          <p:nvSpPr>
            <p:cNvPr id="3" name="מלבן 2"/>
            <p:cNvSpPr/>
            <p:nvPr/>
          </p:nvSpPr>
          <p:spPr>
            <a:xfrm>
              <a:off x="660400" y="274320"/>
              <a:ext cx="741680" cy="497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" name="מלבן 6"/>
          <p:cNvSpPr/>
          <p:nvPr/>
        </p:nvSpPr>
        <p:spPr>
          <a:xfrm>
            <a:off x="3101893" y="859135"/>
            <a:ext cx="2810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1" dirty="0" smtClean="0">
                <a:solidFill>
                  <a:srgbClr val="7030A0"/>
                </a:solidFill>
                <a:latin typeface="Maiandra GD" panose="020E0502030308020204" pitchFamily="34" charset="0"/>
              </a:rPr>
              <a:t>Full - Locations </a:t>
            </a:r>
            <a:r>
              <a:rPr lang="en-US" b="1" dirty="0">
                <a:solidFill>
                  <a:srgbClr val="7030A0"/>
                </a:solidFill>
                <a:latin typeface="Maiandra GD" panose="020E0502030308020204" pitchFamily="34" charset="0"/>
              </a:rPr>
              <a:t>Dataframe</a:t>
            </a:r>
            <a:endParaRPr lang="he-IL" b="1" dirty="0">
              <a:solidFill>
                <a:srgbClr val="7030A0"/>
              </a:solidFill>
              <a:latin typeface="Maiandra GD" panose="020E0502030308020204" pitchFamily="34" charset="0"/>
            </a:endParaRPr>
          </a:p>
        </p:txBody>
      </p:sp>
      <p:grpSp>
        <p:nvGrpSpPr>
          <p:cNvPr id="16" name="קבוצה 15"/>
          <p:cNvGrpSpPr/>
          <p:nvPr/>
        </p:nvGrpSpPr>
        <p:grpSpPr>
          <a:xfrm>
            <a:off x="680720" y="1228467"/>
            <a:ext cx="7498080" cy="4237613"/>
            <a:chOff x="680720" y="1228467"/>
            <a:chExt cx="7498080" cy="4237613"/>
          </a:xfrm>
        </p:grpSpPr>
        <p:pic>
          <p:nvPicPr>
            <p:cNvPr id="6" name="תמונה 5"/>
            <p:cNvPicPr>
              <a:picLocks noChangeAspect="1"/>
            </p:cNvPicPr>
            <p:nvPr/>
          </p:nvPicPr>
          <p:blipFill rotWithShape="1">
            <a:blip r:embed="rId3"/>
            <a:srcRect l="21416" t="30222" r="17084" b="6222"/>
            <a:stretch/>
          </p:blipFill>
          <p:spPr>
            <a:xfrm>
              <a:off x="680720" y="1228467"/>
              <a:ext cx="7498080" cy="4237613"/>
            </a:xfrm>
            <a:prstGeom prst="rect">
              <a:avLst/>
            </a:prstGeom>
          </p:spPr>
        </p:pic>
        <p:sp>
          <p:nvSpPr>
            <p:cNvPr id="14" name="מלבן 13"/>
            <p:cNvSpPr/>
            <p:nvPr/>
          </p:nvSpPr>
          <p:spPr>
            <a:xfrm>
              <a:off x="680720" y="1228467"/>
              <a:ext cx="7498080" cy="4237613"/>
            </a:xfrm>
            <a:prstGeom prst="rect">
              <a:avLst/>
            </a:prstGeom>
            <a:noFill/>
            <a:ln w="28575">
              <a:solidFill>
                <a:srgbClr val="D68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7" name="קבוצה 16"/>
          <p:cNvGrpSpPr/>
          <p:nvPr/>
        </p:nvGrpSpPr>
        <p:grpSpPr>
          <a:xfrm>
            <a:off x="5262880" y="3321873"/>
            <a:ext cx="6733032" cy="2966720"/>
            <a:chOff x="5262880" y="3321873"/>
            <a:chExt cx="6733032" cy="2966720"/>
          </a:xfrm>
        </p:grpSpPr>
        <p:pic>
          <p:nvPicPr>
            <p:cNvPr id="8" name="תמונה 7"/>
            <p:cNvPicPr>
              <a:picLocks noChangeAspect="1"/>
            </p:cNvPicPr>
            <p:nvPr/>
          </p:nvPicPr>
          <p:blipFill rotWithShape="1">
            <a:blip r:embed="rId4"/>
            <a:srcRect l="15334" t="37333" r="30083" b="19407"/>
            <a:stretch/>
          </p:blipFill>
          <p:spPr>
            <a:xfrm>
              <a:off x="5341112" y="3321873"/>
              <a:ext cx="6654800" cy="2966720"/>
            </a:xfrm>
            <a:prstGeom prst="rect">
              <a:avLst/>
            </a:prstGeom>
          </p:spPr>
        </p:pic>
        <p:sp>
          <p:nvSpPr>
            <p:cNvPr id="15" name="מלבן 14"/>
            <p:cNvSpPr/>
            <p:nvPr/>
          </p:nvSpPr>
          <p:spPr>
            <a:xfrm>
              <a:off x="5262880" y="3321873"/>
              <a:ext cx="6644640" cy="2966720"/>
            </a:xfrm>
            <a:prstGeom prst="rect">
              <a:avLst/>
            </a:prstGeom>
            <a:noFill/>
            <a:ln w="28575">
              <a:solidFill>
                <a:srgbClr val="D688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3" name="מלבן 12"/>
          <p:cNvSpPr/>
          <p:nvPr/>
        </p:nvSpPr>
        <p:spPr>
          <a:xfrm>
            <a:off x="7814289" y="2977941"/>
            <a:ext cx="2004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Maiandra GD" panose="020E0502030308020204" pitchFamily="34" charset="0"/>
              </a:rPr>
              <a:t>Locations Dataset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0126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918</Words>
  <Application>Microsoft Office PowerPoint</Application>
  <PresentationFormat>מסך רחב</PresentationFormat>
  <Paragraphs>122</Paragraphs>
  <Slides>19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Maiandra GD</vt:lpstr>
      <vt:lpstr>SWItalc</vt:lpstr>
      <vt:lpstr>Times New Roman</vt:lpstr>
      <vt:lpstr>ערכת נושא Office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נעם בסט</dc:creator>
  <cp:lastModifiedBy>נעם בסט</cp:lastModifiedBy>
  <cp:revision>35</cp:revision>
  <dcterms:created xsi:type="dcterms:W3CDTF">2021-02-10T07:45:08Z</dcterms:created>
  <dcterms:modified xsi:type="dcterms:W3CDTF">2021-02-10T18:41:13Z</dcterms:modified>
</cp:coreProperties>
</file>